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0" r:id="rId4"/>
    <p:sldId id="267" r:id="rId5"/>
    <p:sldId id="261" r:id="rId6"/>
    <p:sldId id="262" r:id="rId7"/>
    <p:sldId id="263" r:id="rId8"/>
    <p:sldId id="264" r:id="rId9"/>
    <p:sldId id="265" r:id="rId10"/>
    <p:sldId id="266" r:id="rId11"/>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uglas Pohl" initials="DP" lastIdx="1" clrIdx="0">
    <p:extLst>
      <p:ext uri="{19B8F6BF-5375-455C-9EA6-DF929625EA0E}">
        <p15:presenceInfo xmlns:p15="http://schemas.microsoft.com/office/powerpoint/2012/main" userId="384889b5e342dcc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C014"/>
    <a:srgbClr val="F8EBB2"/>
    <a:srgbClr val="9A111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66" d="100"/>
          <a:sy n="66" d="100"/>
        </p:scale>
        <p:origin x="1554" y="93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5/22/2025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5/22/2025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5/22/2025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5/22/2025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5/22/2025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81.gi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6.gif"/><Relationship Id="rId13" Type="http://schemas.openxmlformats.org/officeDocument/2006/relationships/image" Target="../media/image21.gif"/><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gif"/><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image" Target="../media/image14.png"/><Relationship Id="rId11" Type="http://schemas.openxmlformats.org/officeDocument/2006/relationships/image" Target="../media/image19.gif"/><Relationship Id="rId5" Type="http://schemas.openxmlformats.org/officeDocument/2006/relationships/image" Target="../media/image13.png"/><Relationship Id="rId10" Type="http://schemas.openxmlformats.org/officeDocument/2006/relationships/image" Target="../media/image18.gif"/><Relationship Id="rId4" Type="http://schemas.openxmlformats.org/officeDocument/2006/relationships/image" Target="../media/image12.png"/><Relationship Id="rId9" Type="http://schemas.openxmlformats.org/officeDocument/2006/relationships/image" Target="../media/image17.gif"/><Relationship Id="rId14" Type="http://schemas.openxmlformats.org/officeDocument/2006/relationships/image" Target="../media/image22.gif"/></Relationships>
</file>

<file path=ppt/slides/_rels/slide4.xml.rels><?xml version="1.0" encoding="UTF-8" standalone="yes"?>
<Relationships xmlns="http://schemas.openxmlformats.org/package/2006/relationships"><Relationship Id="rId13" Type="http://schemas.openxmlformats.org/officeDocument/2006/relationships/image" Target="../media/image34.png"/><Relationship Id="rId18" Type="http://schemas.openxmlformats.org/officeDocument/2006/relationships/image" Target="../media/image39.png"/><Relationship Id="rId26" Type="http://schemas.openxmlformats.org/officeDocument/2006/relationships/image" Target="../media/image47.png"/><Relationship Id="rId3" Type="http://schemas.openxmlformats.org/officeDocument/2006/relationships/image" Target="../media/image24.png"/><Relationship Id="rId21" Type="http://schemas.openxmlformats.org/officeDocument/2006/relationships/image" Target="../media/image42.png"/><Relationship Id="rId34" Type="http://schemas.openxmlformats.org/officeDocument/2006/relationships/image" Target="../media/image55.png"/><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38.png"/><Relationship Id="rId25" Type="http://schemas.openxmlformats.org/officeDocument/2006/relationships/image" Target="../media/image46.png"/><Relationship Id="rId33" Type="http://schemas.openxmlformats.org/officeDocument/2006/relationships/image" Target="../media/image54.png"/><Relationship Id="rId2" Type="http://schemas.openxmlformats.org/officeDocument/2006/relationships/image" Target="../media/image23.png"/><Relationship Id="rId16" Type="http://schemas.openxmlformats.org/officeDocument/2006/relationships/image" Target="../media/image37.png"/><Relationship Id="rId20" Type="http://schemas.openxmlformats.org/officeDocument/2006/relationships/image" Target="../media/image41.png"/><Relationship Id="rId29" Type="http://schemas.openxmlformats.org/officeDocument/2006/relationships/image" Target="../media/image50.png"/><Relationship Id="rId1" Type="http://schemas.openxmlformats.org/officeDocument/2006/relationships/slideLayout" Target="../slideLayouts/slideLayout6.xml"/><Relationship Id="rId6" Type="http://schemas.openxmlformats.org/officeDocument/2006/relationships/image" Target="../media/image27.png"/><Relationship Id="rId11" Type="http://schemas.openxmlformats.org/officeDocument/2006/relationships/image" Target="../media/image32.png"/><Relationship Id="rId24" Type="http://schemas.openxmlformats.org/officeDocument/2006/relationships/image" Target="../media/image45.png"/><Relationship Id="rId32" Type="http://schemas.openxmlformats.org/officeDocument/2006/relationships/image" Target="../media/image53.png"/><Relationship Id="rId5" Type="http://schemas.openxmlformats.org/officeDocument/2006/relationships/image" Target="../media/image26.png"/><Relationship Id="rId15" Type="http://schemas.openxmlformats.org/officeDocument/2006/relationships/image" Target="../media/image36.png"/><Relationship Id="rId23" Type="http://schemas.openxmlformats.org/officeDocument/2006/relationships/image" Target="../media/image44.png"/><Relationship Id="rId28" Type="http://schemas.openxmlformats.org/officeDocument/2006/relationships/image" Target="../media/image49.png"/><Relationship Id="rId10" Type="http://schemas.openxmlformats.org/officeDocument/2006/relationships/image" Target="../media/image31.png"/><Relationship Id="rId19" Type="http://schemas.openxmlformats.org/officeDocument/2006/relationships/image" Target="../media/image40.png"/><Relationship Id="rId31" Type="http://schemas.openxmlformats.org/officeDocument/2006/relationships/image" Target="../media/image52.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 Id="rId22" Type="http://schemas.openxmlformats.org/officeDocument/2006/relationships/image" Target="../media/image43.png"/><Relationship Id="rId27" Type="http://schemas.openxmlformats.org/officeDocument/2006/relationships/image" Target="../media/image48.png"/><Relationship Id="rId30" Type="http://schemas.openxmlformats.org/officeDocument/2006/relationships/image" Target="../media/image51.png"/><Relationship Id="rId8"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slideLayout" Target="../slideLayouts/slideLayout6.xml"/><Relationship Id="rId1" Type="http://schemas.openxmlformats.org/officeDocument/2006/relationships/video" Target="https://www.youtube.com/embed/n25pCGlfuos?feature=oembed" TargetMode="External"/><Relationship Id="rId5" Type="http://schemas.openxmlformats.org/officeDocument/2006/relationships/image" Target="../media/image58.png"/><Relationship Id="rId4" Type="http://schemas.openxmlformats.org/officeDocument/2006/relationships/image" Target="../media/image57.gif"/></Relationships>
</file>

<file path=ppt/slides/_rels/slide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6.xml"/><Relationship Id="rId4" Type="http://schemas.openxmlformats.org/officeDocument/2006/relationships/image" Target="../media/image61.png"/></Relationships>
</file>

<file path=ppt/slides/_rels/slide7.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jpeg"/><Relationship Id="rId7" Type="http://schemas.openxmlformats.org/officeDocument/2006/relationships/image" Target="../media/image67.jpeg"/><Relationship Id="rId2" Type="http://schemas.openxmlformats.org/officeDocument/2006/relationships/image" Target="../media/image62.png"/><Relationship Id="rId1" Type="http://schemas.openxmlformats.org/officeDocument/2006/relationships/slideLayout" Target="../slideLayouts/slideLayout6.xml"/><Relationship Id="rId6" Type="http://schemas.openxmlformats.org/officeDocument/2006/relationships/image" Target="../media/image66.jpeg"/><Relationship Id="rId11" Type="http://schemas.openxmlformats.org/officeDocument/2006/relationships/image" Target="../media/image71.png"/><Relationship Id="rId5" Type="http://schemas.openxmlformats.org/officeDocument/2006/relationships/image" Target="../media/image65.png"/><Relationship Id="rId10" Type="http://schemas.openxmlformats.org/officeDocument/2006/relationships/image" Target="../media/image70.jpeg"/><Relationship Id="rId4" Type="http://schemas.openxmlformats.org/officeDocument/2006/relationships/image" Target="../media/image64.jpeg"/><Relationship Id="rId9" Type="http://schemas.openxmlformats.org/officeDocument/2006/relationships/image" Target="../media/image69.png"/></Relationships>
</file>

<file path=ppt/slides/_rels/slide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image" Target="../media/image73.png"/><Relationship Id="rId1" Type="http://schemas.openxmlformats.org/officeDocument/2006/relationships/slideLayout" Target="../slideLayouts/slideLayout6.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 Id="rId9" Type="http://schemas.openxmlformats.org/officeDocument/2006/relationships/image" Target="../media/image8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39FF3CB-1CAD-15F8-4303-4F372B61D52E}"/>
              </a:ext>
            </a:extLst>
          </p:cNvPr>
          <p:cNvPicPr>
            <a:picLocks noChangeAspect="1"/>
          </p:cNvPicPr>
          <p:nvPr/>
        </p:nvPicPr>
        <p:blipFill>
          <a:blip r:embed="rId3"/>
          <a:stretch>
            <a:fillRect/>
          </a:stretch>
        </p:blipFill>
        <p:spPr>
          <a:xfrm>
            <a:off x="1" y="-634834"/>
            <a:ext cx="12188824" cy="7491048"/>
          </a:xfrm>
          <a:prstGeom prst="rect">
            <a:avLst/>
          </a:prstGeom>
        </p:spPr>
      </p:pic>
      <p:pic>
        <p:nvPicPr>
          <p:cNvPr id="10" name="Picture 9">
            <a:extLst>
              <a:ext uri="{FF2B5EF4-FFF2-40B4-BE49-F238E27FC236}">
                <a16:creationId xmlns:a16="http://schemas.microsoft.com/office/drawing/2014/main" id="{B1782EC3-CE13-F258-E839-EE745FA7532F}"/>
              </a:ext>
            </a:extLst>
          </p:cNvPr>
          <p:cNvPicPr>
            <a:picLocks noChangeAspect="1"/>
          </p:cNvPicPr>
          <p:nvPr/>
        </p:nvPicPr>
        <p:blipFill>
          <a:blip r:embed="rId4"/>
          <a:stretch>
            <a:fillRect/>
          </a:stretch>
        </p:blipFill>
        <p:spPr>
          <a:xfrm>
            <a:off x="1" y="0"/>
            <a:ext cx="12188825" cy="6856214"/>
          </a:xfrm>
          <a:prstGeom prst="rect">
            <a:avLst/>
          </a:prstGeom>
        </p:spPr>
      </p:pic>
      <p:pic>
        <p:nvPicPr>
          <p:cNvPr id="13" name="Picture 12">
            <a:extLst>
              <a:ext uri="{FF2B5EF4-FFF2-40B4-BE49-F238E27FC236}">
                <a16:creationId xmlns:a16="http://schemas.microsoft.com/office/drawing/2014/main" id="{E83203D8-930B-10E6-A319-28810967FF96}"/>
              </a:ext>
            </a:extLst>
          </p:cNvPr>
          <p:cNvPicPr>
            <a:picLocks noChangeAspect="1"/>
          </p:cNvPicPr>
          <p:nvPr/>
        </p:nvPicPr>
        <p:blipFill>
          <a:blip r:embed="rId5"/>
          <a:stretch>
            <a:fillRect/>
          </a:stretch>
        </p:blipFill>
        <p:spPr>
          <a:xfrm>
            <a:off x="10055384" y="4723666"/>
            <a:ext cx="2133441" cy="2133441"/>
          </a:xfrm>
          <a:prstGeom prst="rect">
            <a:avLst/>
          </a:prstGeom>
          <a:effectLst>
            <a:outerShdw dist="38100" dir="2700000" algn="ctr" rotWithShape="0">
              <a:schemeClr val="tx1"/>
            </a:outerShdw>
          </a:effectLst>
        </p:spPr>
      </p:pic>
      <p:sp>
        <p:nvSpPr>
          <p:cNvPr id="2" name="TextBox 1">
            <a:extLst>
              <a:ext uri="{FF2B5EF4-FFF2-40B4-BE49-F238E27FC236}">
                <a16:creationId xmlns:a16="http://schemas.microsoft.com/office/drawing/2014/main" id="{3EEF6D6B-7DFD-6158-44C4-FD7DA48A00A6}"/>
              </a:ext>
            </a:extLst>
          </p:cNvPr>
          <p:cNvSpPr txBox="1"/>
          <p:nvPr/>
        </p:nvSpPr>
        <p:spPr>
          <a:xfrm>
            <a:off x="2091071" y="5216351"/>
            <a:ext cx="7964313" cy="830997"/>
          </a:xfrm>
          <a:prstGeom prst="rect">
            <a:avLst/>
          </a:prstGeom>
          <a:ln w="38100">
            <a:noFill/>
          </a:ln>
          <a:effectLst>
            <a:outerShdw dist="50800" dir="2700000" algn="ctr" rotWithShape="0">
              <a:schemeClr val="tx1"/>
            </a:outerShdw>
          </a:effectLst>
        </p:spPr>
        <p:txBody>
          <a:bodyPr wrap="square">
            <a:spAutoFit/>
          </a:bodyPr>
          <a:lstStyle/>
          <a:p>
            <a:pPr algn="ctr">
              <a:buNone/>
            </a:pPr>
            <a:r>
              <a:rPr lang="en-US" sz="4800" dirty="0">
                <a:solidFill>
                  <a:schemeClr val="bg1"/>
                </a:solidFill>
                <a:latin typeface="BadaBoom BB" panose="020B0603050302020204" pitchFamily="34" charset="0"/>
              </a:rPr>
              <a:t>Speedy to savage in seconds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52" presetClass="entr" presetSubtype="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Scale>
                                      <p:cBhvr>
                                        <p:cTn id="13" dur="1000" decel="50000" fill="hold">
                                          <p:stCondLst>
                                            <p:cond delay="0"/>
                                          </p:stCondLst>
                                        </p:cTn>
                                        <p:tgtEl>
                                          <p:spTgt spid="1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10"/>
                                        </p:tgtEl>
                                        <p:attrNameLst>
                                          <p:attrName>ppt_x</p:attrName>
                                          <p:attrName>ppt_y</p:attrName>
                                        </p:attrNameLst>
                                      </p:cBhvr>
                                    </p:animMotion>
                                    <p:animEffect transition="in" filter="fade">
                                      <p:cBhvr>
                                        <p:cTn id="15" dur="1000"/>
                                        <p:tgtEl>
                                          <p:spTgt spid="10"/>
                                        </p:tgtEl>
                                      </p:cBhvr>
                                    </p:animEffect>
                                  </p:childTnLst>
                                </p:cTn>
                              </p:par>
                              <p:par>
                                <p:cTn id="16" presetID="1"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6217920"/>
            <a:ext cx="11430000" cy="457200"/>
          </a:xfrm>
          <a:prstGeom prst="rect">
            <a:avLst/>
          </a:prstGeom>
          <a:noFill/>
        </p:spPr>
        <p:txBody>
          <a:bodyPr wrap="none">
            <a:spAutoFit/>
          </a:bodyPr>
          <a:lstStyle/>
          <a:p>
            <a:endParaRPr/>
          </a:p>
          <a:p>
            <a:pPr>
              <a:defRPr sz="1200" i="1"/>
            </a:pPr>
            <a:r>
              <a:t>[NOTE: Visual: A-Tron reveal, Groove Gang celebration, or full chaos shot to close with energy.]</a:t>
            </a:r>
          </a:p>
        </p:txBody>
      </p:sp>
      <p:pic>
        <p:nvPicPr>
          <p:cNvPr id="6" name="Picture 5">
            <a:extLst>
              <a:ext uri="{FF2B5EF4-FFF2-40B4-BE49-F238E27FC236}">
                <a16:creationId xmlns:a16="http://schemas.microsoft.com/office/drawing/2014/main" id="{F59FAE27-B6D6-D854-E5EB-7145384D4CB5}"/>
              </a:ext>
            </a:extLst>
          </p:cNvPr>
          <p:cNvPicPr>
            <a:picLocks noChangeAspect="1"/>
          </p:cNvPicPr>
          <p:nvPr/>
        </p:nvPicPr>
        <p:blipFill>
          <a:blip r:embed="rId2"/>
          <a:stretch>
            <a:fillRect/>
          </a:stretch>
        </p:blipFill>
        <p:spPr>
          <a:xfrm>
            <a:off x="0" y="0"/>
            <a:ext cx="12188825" cy="6856214"/>
          </a:xfrm>
          <a:prstGeom prst="rect">
            <a:avLst/>
          </a:prstGeom>
        </p:spPr>
      </p:pic>
      <p:sp>
        <p:nvSpPr>
          <p:cNvPr id="7" name="TextBox 6"/>
          <p:cNvSpPr txBox="1"/>
          <p:nvPr/>
        </p:nvSpPr>
        <p:spPr>
          <a:xfrm>
            <a:off x="609600" y="2005260"/>
            <a:ext cx="10160000" cy="1569660"/>
          </a:xfrm>
          <a:prstGeom prst="rect">
            <a:avLst/>
          </a:prstGeom>
          <a:noFill/>
          <a:effectLst>
            <a:outerShdw dist="25400" dir="2700000" algn="ctr" rotWithShape="0">
              <a:schemeClr val="tx1"/>
            </a:outerShdw>
          </a:effectLst>
        </p:spPr>
        <p:txBody>
          <a:bodyPr wrap="square">
            <a:spAutoFit/>
          </a:bodyPr>
          <a:lstStyle/>
          <a:p>
            <a:pPr marL="457200" indent="-457200">
              <a:buFont typeface="Arial" panose="020B0604020202020204" pitchFamily="34" charset="0"/>
              <a:buChar char="•"/>
            </a:pPr>
            <a:r>
              <a:rPr lang="en-US" sz="3200" b="1" dirty="0">
                <a:solidFill>
                  <a:schemeClr val="bg1"/>
                </a:solidFill>
              </a:rPr>
              <a:t>Marketing &amp; Visibility </a:t>
            </a:r>
          </a:p>
          <a:p>
            <a:pPr marL="457200" indent="-457200">
              <a:buFont typeface="Arial" panose="020B0604020202020204" pitchFamily="34" charset="0"/>
              <a:buChar char="•"/>
            </a:pPr>
            <a:r>
              <a:rPr lang="en-US" sz="3200" b="1" dirty="0">
                <a:solidFill>
                  <a:schemeClr val="bg1"/>
                </a:solidFill>
              </a:rPr>
              <a:t>Console Porting &amp; Platform Support</a:t>
            </a:r>
          </a:p>
          <a:p>
            <a:pPr marL="457200" indent="-457200">
              <a:buFont typeface="Arial" panose="020B0604020202020204" pitchFamily="34" charset="0"/>
              <a:buChar char="•"/>
            </a:pPr>
            <a:r>
              <a:rPr lang="en-US" sz="3200" b="1" dirty="0">
                <a:solidFill>
                  <a:schemeClr val="bg1"/>
                </a:solidFill>
              </a:rPr>
              <a:t>Funding to Accelerate Full Time Development (optional)</a:t>
            </a:r>
          </a:p>
        </p:txBody>
      </p:sp>
      <p:sp>
        <p:nvSpPr>
          <p:cNvPr id="2" name="TextBox 1">
            <a:extLst>
              <a:ext uri="{FF2B5EF4-FFF2-40B4-BE49-F238E27FC236}">
                <a16:creationId xmlns:a16="http://schemas.microsoft.com/office/drawing/2014/main" id="{9DF5F9BE-955E-3821-C029-B921141C2D1C}"/>
              </a:ext>
            </a:extLst>
          </p:cNvPr>
          <p:cNvSpPr txBox="1"/>
          <p:nvPr/>
        </p:nvSpPr>
        <p:spPr>
          <a:xfrm>
            <a:off x="609600" y="6036826"/>
            <a:ext cx="10783455" cy="584775"/>
          </a:xfrm>
          <a:prstGeom prst="rect">
            <a:avLst/>
          </a:prstGeom>
          <a:noFill/>
          <a:effectLst>
            <a:outerShdw dist="25400" dir="2700000" algn="ctr" rotWithShape="0">
              <a:schemeClr val="tx1"/>
            </a:outerShdw>
          </a:effectLst>
        </p:spPr>
        <p:txBody>
          <a:bodyPr wrap="square">
            <a:spAutoFit/>
          </a:bodyPr>
          <a:lstStyle/>
          <a:p>
            <a:r>
              <a:rPr lang="en-US" sz="3200" dirty="0">
                <a:solidFill>
                  <a:schemeClr val="bg1"/>
                </a:solidFill>
                <a:latin typeface="BadaBoom BB" panose="020B0603050302020204" pitchFamily="34" charset="0"/>
              </a:rPr>
              <a:t>Build Available!   Contact Doug Pohl: </a:t>
            </a:r>
            <a:r>
              <a:rPr lang="en-US" sz="3200" dirty="0">
                <a:solidFill>
                  <a:srgbClr val="FFC000"/>
                </a:solidFill>
                <a:latin typeface="BadaBoom BB" panose="020B0603050302020204" pitchFamily="34" charset="0"/>
              </a:rPr>
              <a:t>pohldoug@gmail.com</a:t>
            </a:r>
            <a:endParaRPr sz="3200" dirty="0">
              <a:solidFill>
                <a:srgbClr val="FFC000"/>
              </a:solidFill>
              <a:latin typeface="BadaBoom BB" panose="020B0603050302020204" pitchFamily="34" charset="0"/>
            </a:endParaRPr>
          </a:p>
        </p:txBody>
      </p:sp>
      <p:sp>
        <p:nvSpPr>
          <p:cNvPr id="3" name="Title 1">
            <a:extLst>
              <a:ext uri="{FF2B5EF4-FFF2-40B4-BE49-F238E27FC236}">
                <a16:creationId xmlns:a16="http://schemas.microsoft.com/office/drawing/2014/main" id="{309CE988-40E9-9224-A63A-ACB310D492E3}"/>
              </a:ext>
            </a:extLst>
          </p:cNvPr>
          <p:cNvSpPr txBox="1">
            <a:spLocks/>
          </p:cNvSpPr>
          <p:nvPr/>
        </p:nvSpPr>
        <p:spPr>
          <a:xfrm>
            <a:off x="609600" y="427038"/>
            <a:ext cx="8229600" cy="1143000"/>
          </a:xfrm>
          <a:prstGeom prst="rect">
            <a:avLst/>
          </a:prstGeom>
          <a:effectLst>
            <a:outerShdw dist="50800" dir="2700000" algn="ctr" rotWithShape="0">
              <a:srgbClr val="9A1111"/>
            </a:outerShdw>
          </a:effectLst>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a:solidFill>
                  <a:srgbClr val="EBC014"/>
                </a:solidFill>
                <a:latin typeface="BadaBoom BB" panose="020B0603050302020204" pitchFamily="34" charset="0"/>
              </a:rPr>
              <a:t>Let’s work together</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F06E2FA4-1814-2680-C1AE-ACBDA21CDD25}"/>
              </a:ext>
            </a:extLst>
          </p:cNvPr>
          <p:cNvPicPr>
            <a:picLocks noChangeAspect="1"/>
          </p:cNvPicPr>
          <p:nvPr/>
        </p:nvPicPr>
        <p:blipFill>
          <a:blip r:embed="rId2"/>
          <a:stretch>
            <a:fillRect/>
          </a:stretch>
        </p:blipFill>
        <p:spPr>
          <a:xfrm>
            <a:off x="9216578" y="285455"/>
            <a:ext cx="2659027" cy="1495703"/>
          </a:xfrm>
          <a:prstGeom prst="rect">
            <a:avLst/>
          </a:prstGeom>
          <a:ln w="38100">
            <a:solidFill>
              <a:schemeClr val="bg1"/>
            </a:solidFill>
          </a:ln>
          <a:effectLst>
            <a:outerShdw dist="101600" dir="2700000" algn="ctr" rotWithShape="0">
              <a:schemeClr val="tx1"/>
            </a:outerShdw>
          </a:effectLst>
        </p:spPr>
      </p:pic>
      <p:pic>
        <p:nvPicPr>
          <p:cNvPr id="52" name="Picture 51">
            <a:extLst>
              <a:ext uri="{FF2B5EF4-FFF2-40B4-BE49-F238E27FC236}">
                <a16:creationId xmlns:a16="http://schemas.microsoft.com/office/drawing/2014/main" id="{1DFC2064-3521-8294-B825-62316CA502AA}"/>
              </a:ext>
            </a:extLst>
          </p:cNvPr>
          <p:cNvPicPr>
            <a:picLocks noChangeAspect="1"/>
          </p:cNvPicPr>
          <p:nvPr/>
        </p:nvPicPr>
        <p:blipFill>
          <a:blip r:embed="rId3"/>
          <a:stretch>
            <a:fillRect/>
          </a:stretch>
        </p:blipFill>
        <p:spPr>
          <a:xfrm>
            <a:off x="6866055" y="2020064"/>
            <a:ext cx="5009550" cy="2817872"/>
          </a:xfrm>
          <a:prstGeom prst="rect">
            <a:avLst/>
          </a:prstGeom>
          <a:ln w="38100">
            <a:solidFill>
              <a:schemeClr val="bg1"/>
            </a:solidFill>
          </a:ln>
          <a:effectLst>
            <a:outerShdw dist="101600" dir="2700000" algn="ctr" rotWithShape="0">
              <a:schemeClr val="tx1"/>
            </a:outerShdw>
          </a:effectLst>
        </p:spPr>
      </p:pic>
      <p:sp>
        <p:nvSpPr>
          <p:cNvPr id="2" name="Title 1"/>
          <p:cNvSpPr>
            <a:spLocks noGrp="1"/>
          </p:cNvSpPr>
          <p:nvPr>
            <p:ph type="title"/>
          </p:nvPr>
        </p:nvSpPr>
        <p:spPr>
          <a:effectLst>
            <a:outerShdw dist="50800" dir="2700000" algn="ctr" rotWithShape="0">
              <a:srgbClr val="9A1111"/>
            </a:outerShdw>
          </a:effectLst>
        </p:spPr>
        <p:txBody>
          <a:bodyPr/>
          <a:lstStyle/>
          <a:p>
            <a:pPr algn="l"/>
            <a:r>
              <a:rPr lang="en-US" dirty="0">
                <a:solidFill>
                  <a:srgbClr val="EBC014"/>
                </a:solidFill>
                <a:latin typeface="BadaBoom BB" panose="020B0603050302020204" pitchFamily="34" charset="0"/>
              </a:rPr>
              <a:t>Innovating chaos</a:t>
            </a:r>
            <a:endParaRPr dirty="0">
              <a:solidFill>
                <a:srgbClr val="EBC014"/>
              </a:solidFill>
              <a:latin typeface="BadaBoom BB" panose="020B0603050302020204" pitchFamily="34" charset="0"/>
            </a:endParaRPr>
          </a:p>
        </p:txBody>
      </p:sp>
      <p:pic>
        <p:nvPicPr>
          <p:cNvPr id="28" name="Picture 27">
            <a:extLst>
              <a:ext uri="{FF2B5EF4-FFF2-40B4-BE49-F238E27FC236}">
                <a16:creationId xmlns:a16="http://schemas.microsoft.com/office/drawing/2014/main" id="{45A97C39-CB94-C0F6-C000-66DD5D2C00AE}"/>
              </a:ext>
            </a:extLst>
          </p:cNvPr>
          <p:cNvPicPr>
            <a:picLocks noChangeAspect="1"/>
          </p:cNvPicPr>
          <p:nvPr/>
        </p:nvPicPr>
        <p:blipFill>
          <a:blip r:embed="rId4"/>
          <a:stretch>
            <a:fillRect/>
          </a:stretch>
        </p:blipFill>
        <p:spPr>
          <a:xfrm rot="21281512">
            <a:off x="5943493" y="231266"/>
            <a:ext cx="4286250" cy="3429000"/>
          </a:xfrm>
          <a:prstGeom prst="rect">
            <a:avLst/>
          </a:prstGeom>
        </p:spPr>
      </p:pic>
      <p:pic>
        <p:nvPicPr>
          <p:cNvPr id="50" name="Picture 49">
            <a:extLst>
              <a:ext uri="{FF2B5EF4-FFF2-40B4-BE49-F238E27FC236}">
                <a16:creationId xmlns:a16="http://schemas.microsoft.com/office/drawing/2014/main" id="{0AF05B56-24E9-A795-0FDA-480B5AEC6345}"/>
              </a:ext>
            </a:extLst>
          </p:cNvPr>
          <p:cNvPicPr>
            <a:picLocks noChangeAspect="1"/>
          </p:cNvPicPr>
          <p:nvPr/>
        </p:nvPicPr>
        <p:blipFill>
          <a:blip r:embed="rId5"/>
          <a:stretch>
            <a:fillRect/>
          </a:stretch>
        </p:blipFill>
        <p:spPr>
          <a:xfrm>
            <a:off x="6866055" y="5076842"/>
            <a:ext cx="2570908" cy="1446136"/>
          </a:xfrm>
          <a:prstGeom prst="rect">
            <a:avLst/>
          </a:prstGeom>
          <a:ln w="38100">
            <a:solidFill>
              <a:schemeClr val="bg1"/>
            </a:solidFill>
          </a:ln>
          <a:effectLst>
            <a:outerShdw dist="101600" dir="2700000" algn="ctr" rotWithShape="0">
              <a:schemeClr val="tx1"/>
            </a:outerShdw>
          </a:effectLst>
        </p:spPr>
      </p:pic>
      <p:sp>
        <p:nvSpPr>
          <p:cNvPr id="4" name="TextBox 3">
            <a:extLst>
              <a:ext uri="{FF2B5EF4-FFF2-40B4-BE49-F238E27FC236}">
                <a16:creationId xmlns:a16="http://schemas.microsoft.com/office/drawing/2014/main" id="{B5440137-8E64-B753-5BBA-8DFE37EFBD50}"/>
              </a:ext>
            </a:extLst>
          </p:cNvPr>
          <p:cNvSpPr txBox="1"/>
          <p:nvPr/>
        </p:nvSpPr>
        <p:spPr>
          <a:xfrm>
            <a:off x="1262393" y="3497872"/>
            <a:ext cx="4900835" cy="646331"/>
          </a:xfrm>
          <a:prstGeom prst="rect">
            <a:avLst/>
          </a:prstGeom>
          <a:noFill/>
          <a:effectLst>
            <a:outerShdw dist="25400" dir="2700000" algn="ctr" rotWithShape="0">
              <a:schemeClr val="tx1"/>
            </a:outerShdw>
          </a:effectLst>
        </p:spPr>
        <p:txBody>
          <a:bodyPr wrap="square">
            <a:spAutoFit/>
          </a:bodyPr>
          <a:lstStyle/>
          <a:p>
            <a:pPr>
              <a:defRPr sz="2000"/>
            </a:pPr>
            <a:r>
              <a:rPr sz="2000" b="1" dirty="0" err="1">
                <a:solidFill>
                  <a:srgbClr val="FFC000"/>
                </a:solidFill>
              </a:rPr>
              <a:t>Powermagnet</a:t>
            </a:r>
            <a:r>
              <a:rPr sz="2000" b="1" dirty="0">
                <a:solidFill>
                  <a:srgbClr val="FFC000"/>
                </a:solidFill>
              </a:rPr>
              <a:t> System </a:t>
            </a:r>
            <a:r>
              <a:rPr sz="1600" dirty="0">
                <a:solidFill>
                  <a:schemeClr val="bg1"/>
                </a:solidFill>
              </a:rPr>
              <a:t>– Use </a:t>
            </a:r>
            <a:r>
              <a:rPr lang="en-US" sz="1600" dirty="0">
                <a:solidFill>
                  <a:schemeClr val="bg1"/>
                </a:solidFill>
              </a:rPr>
              <a:t>almost </a:t>
            </a:r>
            <a:r>
              <a:rPr sz="1600" dirty="0">
                <a:solidFill>
                  <a:schemeClr val="bg1"/>
                </a:solidFill>
              </a:rPr>
              <a:t>anything on-screen as a weapon or trap</a:t>
            </a:r>
            <a:r>
              <a:rPr lang="en-US" sz="1600" dirty="0">
                <a:solidFill>
                  <a:schemeClr val="bg1"/>
                </a:solidFill>
              </a:rPr>
              <a:t>, including the enemies!</a:t>
            </a:r>
            <a:endParaRPr sz="1600" dirty="0">
              <a:solidFill>
                <a:schemeClr val="bg1"/>
              </a:solidFill>
            </a:endParaRPr>
          </a:p>
        </p:txBody>
      </p:sp>
      <p:sp>
        <p:nvSpPr>
          <p:cNvPr id="5" name="TextBox 4">
            <a:extLst>
              <a:ext uri="{FF2B5EF4-FFF2-40B4-BE49-F238E27FC236}">
                <a16:creationId xmlns:a16="http://schemas.microsoft.com/office/drawing/2014/main" id="{2B2698E8-7A96-F761-AD9E-17AEE17FA2E4}"/>
              </a:ext>
            </a:extLst>
          </p:cNvPr>
          <p:cNvSpPr txBox="1"/>
          <p:nvPr/>
        </p:nvSpPr>
        <p:spPr>
          <a:xfrm>
            <a:off x="1262392" y="2704588"/>
            <a:ext cx="4900836" cy="646331"/>
          </a:xfrm>
          <a:prstGeom prst="rect">
            <a:avLst/>
          </a:prstGeom>
          <a:noFill/>
          <a:effectLst>
            <a:outerShdw dist="25400" dir="2700000" algn="ctr" rotWithShape="0">
              <a:schemeClr val="tx1"/>
            </a:outerShdw>
          </a:effectLst>
        </p:spPr>
        <p:txBody>
          <a:bodyPr wrap="square">
            <a:spAutoFit/>
          </a:bodyPr>
          <a:lstStyle/>
          <a:p>
            <a:r>
              <a:rPr sz="2000" b="1" dirty="0">
                <a:solidFill>
                  <a:srgbClr val="FFC000"/>
                </a:solidFill>
              </a:rPr>
              <a:t>Dynamic Size-Changing </a:t>
            </a:r>
            <a:r>
              <a:rPr sz="1600" dirty="0">
                <a:solidFill>
                  <a:schemeClr val="bg1"/>
                </a:solidFill>
              </a:rPr>
              <a:t>– Shrink for </a:t>
            </a:r>
            <a:r>
              <a:rPr lang="en-US" sz="1600" dirty="0">
                <a:solidFill>
                  <a:schemeClr val="bg1"/>
                </a:solidFill>
              </a:rPr>
              <a:t>speed</a:t>
            </a:r>
            <a:r>
              <a:rPr sz="1600" dirty="0">
                <a:solidFill>
                  <a:schemeClr val="bg1"/>
                </a:solidFill>
              </a:rPr>
              <a:t>, grow for </a:t>
            </a:r>
            <a:r>
              <a:rPr lang="en-US" sz="1600" dirty="0">
                <a:solidFill>
                  <a:schemeClr val="bg1"/>
                </a:solidFill>
              </a:rPr>
              <a:t>power. Any time, all the time.</a:t>
            </a:r>
            <a:endParaRPr dirty="0">
              <a:solidFill>
                <a:schemeClr val="bg1"/>
              </a:solidFill>
            </a:endParaRPr>
          </a:p>
        </p:txBody>
      </p:sp>
      <p:sp>
        <p:nvSpPr>
          <p:cNvPr id="6" name="Isosceles Triangle 5">
            <a:extLst>
              <a:ext uri="{FF2B5EF4-FFF2-40B4-BE49-F238E27FC236}">
                <a16:creationId xmlns:a16="http://schemas.microsoft.com/office/drawing/2014/main" id="{1DB2FBD8-3177-FE29-DBD8-545661B0D956}"/>
              </a:ext>
            </a:extLst>
          </p:cNvPr>
          <p:cNvSpPr/>
          <p:nvPr/>
        </p:nvSpPr>
        <p:spPr>
          <a:xfrm rot="5400000">
            <a:off x="837380" y="2815214"/>
            <a:ext cx="219485" cy="180934"/>
          </a:xfrm>
          <a:prstGeom prst="triangle">
            <a:avLst/>
          </a:prstGeom>
          <a:solidFill>
            <a:srgbClr val="FFC000"/>
          </a:solidFill>
          <a:ln>
            <a:noFill/>
          </a:ln>
          <a:effectLst>
            <a:outerShdw dist="25400" dir="2700000" rotWithShape="0">
              <a:schemeClr val="tx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Isosceles Triangle 7">
            <a:extLst>
              <a:ext uri="{FF2B5EF4-FFF2-40B4-BE49-F238E27FC236}">
                <a16:creationId xmlns:a16="http://schemas.microsoft.com/office/drawing/2014/main" id="{A37B4E91-18D7-DEC0-DD28-1B67A87D8B27}"/>
              </a:ext>
            </a:extLst>
          </p:cNvPr>
          <p:cNvSpPr/>
          <p:nvPr/>
        </p:nvSpPr>
        <p:spPr>
          <a:xfrm rot="5400000">
            <a:off x="837380" y="3655240"/>
            <a:ext cx="219485" cy="180934"/>
          </a:xfrm>
          <a:prstGeom prst="triangle">
            <a:avLst/>
          </a:prstGeom>
          <a:solidFill>
            <a:srgbClr val="FFC000"/>
          </a:solidFill>
          <a:ln>
            <a:noFill/>
          </a:ln>
          <a:effectLst>
            <a:outerShdw dist="25400" dir="2700000" rotWithShape="0">
              <a:schemeClr val="tx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Isosceles Triangle 8">
            <a:extLst>
              <a:ext uri="{FF2B5EF4-FFF2-40B4-BE49-F238E27FC236}">
                <a16:creationId xmlns:a16="http://schemas.microsoft.com/office/drawing/2014/main" id="{5C441B3B-C327-C9E7-7209-508086344B37}"/>
              </a:ext>
            </a:extLst>
          </p:cNvPr>
          <p:cNvSpPr/>
          <p:nvPr/>
        </p:nvSpPr>
        <p:spPr>
          <a:xfrm rot="5400000">
            <a:off x="837380" y="5985443"/>
            <a:ext cx="219485" cy="180934"/>
          </a:xfrm>
          <a:prstGeom prst="triangle">
            <a:avLst/>
          </a:prstGeom>
          <a:solidFill>
            <a:srgbClr val="FFC000"/>
          </a:solidFill>
          <a:ln>
            <a:noFill/>
          </a:ln>
          <a:effectLst>
            <a:outerShdw dist="25400" dir="2700000" rotWithShape="0">
              <a:schemeClr val="tx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40D76CA-65B5-1FAE-21F0-D9A5169DCAAE}"/>
              </a:ext>
            </a:extLst>
          </p:cNvPr>
          <p:cNvSpPr txBox="1"/>
          <p:nvPr/>
        </p:nvSpPr>
        <p:spPr>
          <a:xfrm>
            <a:off x="1225814" y="4284644"/>
            <a:ext cx="4937414" cy="646331"/>
          </a:xfrm>
          <a:prstGeom prst="rect">
            <a:avLst/>
          </a:prstGeom>
          <a:noFill/>
          <a:effectLst>
            <a:outerShdw dist="25400" dir="2700000" algn="ctr" rotWithShape="0">
              <a:schemeClr val="tx1"/>
            </a:outerShdw>
          </a:effectLst>
        </p:spPr>
        <p:txBody>
          <a:bodyPr wrap="square">
            <a:spAutoFit/>
          </a:bodyPr>
          <a:lstStyle/>
          <a:p>
            <a:pPr>
              <a:defRPr sz="2000"/>
            </a:pPr>
            <a:r>
              <a:rPr lang="en-US" sz="2000" b="1" dirty="0">
                <a:solidFill>
                  <a:srgbClr val="FFC000"/>
                </a:solidFill>
              </a:rPr>
              <a:t>Fight the boss WITH a boss </a:t>
            </a:r>
            <a:r>
              <a:rPr lang="en-US" sz="1600" dirty="0">
                <a:solidFill>
                  <a:schemeClr val="bg1"/>
                </a:solidFill>
              </a:rPr>
              <a:t>– Complete optional objectives to unleash the indestructible </a:t>
            </a:r>
            <a:r>
              <a:rPr lang="en-US" sz="1600" b="1" dirty="0">
                <a:solidFill>
                  <a:schemeClr val="bg1"/>
                </a:solidFill>
              </a:rPr>
              <a:t>A-Tron</a:t>
            </a:r>
            <a:r>
              <a:rPr lang="en-US" sz="1600" dirty="0">
                <a:solidFill>
                  <a:schemeClr val="bg1"/>
                </a:solidFill>
              </a:rPr>
              <a:t>.</a:t>
            </a:r>
          </a:p>
        </p:txBody>
      </p:sp>
      <p:sp>
        <p:nvSpPr>
          <p:cNvPr id="12" name="TextBox 11">
            <a:extLst>
              <a:ext uri="{FF2B5EF4-FFF2-40B4-BE49-F238E27FC236}">
                <a16:creationId xmlns:a16="http://schemas.microsoft.com/office/drawing/2014/main" id="{F519A98A-B862-2DA6-8415-9907300589E9}"/>
              </a:ext>
            </a:extLst>
          </p:cNvPr>
          <p:cNvSpPr txBox="1"/>
          <p:nvPr/>
        </p:nvSpPr>
        <p:spPr>
          <a:xfrm>
            <a:off x="1243956" y="5077928"/>
            <a:ext cx="4919272" cy="646331"/>
          </a:xfrm>
          <a:prstGeom prst="rect">
            <a:avLst/>
          </a:prstGeom>
          <a:noFill/>
          <a:effectLst>
            <a:outerShdw dist="25400" dir="2700000" algn="ctr" rotWithShape="0">
              <a:schemeClr val="tx1"/>
            </a:outerShdw>
          </a:effectLst>
        </p:spPr>
        <p:txBody>
          <a:bodyPr wrap="square">
            <a:spAutoFit/>
          </a:bodyPr>
          <a:lstStyle/>
          <a:p>
            <a:r>
              <a:rPr lang="en-US" sz="2000" b="1" dirty="0">
                <a:solidFill>
                  <a:srgbClr val="FFC000"/>
                </a:solidFill>
              </a:rPr>
              <a:t>Co-op evolved </a:t>
            </a:r>
            <a:r>
              <a:rPr lang="en-US" sz="1600" dirty="0">
                <a:solidFill>
                  <a:schemeClr val="bg1"/>
                </a:solidFill>
              </a:rPr>
              <a:t>– Never say die! Earn your way back into the game by assisting your partner as a wing-mutt.</a:t>
            </a:r>
          </a:p>
        </p:txBody>
      </p:sp>
      <p:sp>
        <p:nvSpPr>
          <p:cNvPr id="13" name="TextBox 12">
            <a:extLst>
              <a:ext uri="{FF2B5EF4-FFF2-40B4-BE49-F238E27FC236}">
                <a16:creationId xmlns:a16="http://schemas.microsoft.com/office/drawing/2014/main" id="{9343B348-E587-8D0B-7923-4E0B8A7F8C4C}"/>
              </a:ext>
            </a:extLst>
          </p:cNvPr>
          <p:cNvSpPr txBox="1"/>
          <p:nvPr/>
        </p:nvSpPr>
        <p:spPr>
          <a:xfrm>
            <a:off x="1233010" y="5866812"/>
            <a:ext cx="4930218" cy="646331"/>
          </a:xfrm>
          <a:prstGeom prst="rect">
            <a:avLst/>
          </a:prstGeom>
          <a:noFill/>
          <a:effectLst>
            <a:outerShdw dist="25400" dir="2700000" algn="ctr" rotWithShape="0">
              <a:schemeClr val="tx1"/>
            </a:outerShdw>
          </a:effectLst>
        </p:spPr>
        <p:txBody>
          <a:bodyPr wrap="square">
            <a:spAutoFit/>
          </a:bodyPr>
          <a:lstStyle/>
          <a:p>
            <a:r>
              <a:rPr lang="en-US" sz="2000" b="1" dirty="0">
                <a:solidFill>
                  <a:srgbClr val="FFC000"/>
                </a:solidFill>
              </a:rPr>
              <a:t>Groove Guard </a:t>
            </a:r>
            <a:r>
              <a:rPr lang="en-US" sz="1600" dirty="0">
                <a:solidFill>
                  <a:schemeClr val="bg1"/>
                </a:solidFill>
              </a:rPr>
              <a:t>– Sync your shots to game music – or YOUR OWN – to command Echo Squad.</a:t>
            </a:r>
            <a:endParaRPr sz="1600" dirty="0">
              <a:solidFill>
                <a:schemeClr val="bg1"/>
              </a:solidFill>
            </a:endParaRPr>
          </a:p>
        </p:txBody>
      </p:sp>
      <p:sp>
        <p:nvSpPr>
          <p:cNvPr id="14" name="TextBox 13">
            <a:extLst>
              <a:ext uri="{FF2B5EF4-FFF2-40B4-BE49-F238E27FC236}">
                <a16:creationId xmlns:a16="http://schemas.microsoft.com/office/drawing/2014/main" id="{664274D0-2846-2BE8-795E-20834E5FA492}"/>
              </a:ext>
            </a:extLst>
          </p:cNvPr>
          <p:cNvSpPr txBox="1"/>
          <p:nvPr/>
        </p:nvSpPr>
        <p:spPr>
          <a:xfrm>
            <a:off x="487499" y="1226488"/>
            <a:ext cx="6094476" cy="1231106"/>
          </a:xfrm>
          <a:prstGeom prst="rect">
            <a:avLst/>
          </a:prstGeom>
          <a:noFill/>
          <a:effectLst>
            <a:outerShdw dist="25400" dir="2700000" algn="ctr" rotWithShape="0">
              <a:schemeClr val="tx1"/>
            </a:outerShdw>
          </a:effectLst>
        </p:spPr>
        <p:txBody>
          <a:bodyPr wrap="square">
            <a:spAutoFit/>
          </a:bodyPr>
          <a:lstStyle/>
          <a:p>
            <a:r>
              <a:rPr lang="en-US" sz="1800" dirty="0" err="1">
                <a:solidFill>
                  <a:schemeClr val="bg1"/>
                </a:solidFill>
              </a:rPr>
              <a:t>StarScalers</a:t>
            </a:r>
            <a:r>
              <a:rPr lang="en-US" sz="1800" dirty="0">
                <a:solidFill>
                  <a:schemeClr val="bg1"/>
                </a:solidFill>
              </a:rPr>
              <a:t> is a high-energy shoot-em-up where players control </a:t>
            </a:r>
            <a:r>
              <a:rPr lang="en-US" sz="2000" b="1" dirty="0">
                <a:solidFill>
                  <a:srgbClr val="FFC000"/>
                </a:solidFill>
              </a:rPr>
              <a:t>Scale Transfiguring Aerial </a:t>
            </a:r>
            <a:r>
              <a:rPr lang="en-US" sz="2000" b="1" dirty="0" err="1">
                <a:solidFill>
                  <a:srgbClr val="FFC000"/>
                </a:solidFill>
              </a:rPr>
              <a:t>Roboninja</a:t>
            </a:r>
            <a:r>
              <a:rPr lang="en-US" sz="2000" b="1" dirty="0">
                <a:solidFill>
                  <a:srgbClr val="FFC000"/>
                </a:solidFill>
              </a:rPr>
              <a:t> (S.T.A.R.) units</a:t>
            </a:r>
            <a:r>
              <a:rPr lang="en-US" sz="1800" dirty="0">
                <a:solidFill>
                  <a:schemeClr val="bg1"/>
                </a:solidFill>
              </a:rPr>
              <a:t>, piloted by a race of mecha-dogs who are investigating a strange airborne threat.</a:t>
            </a:r>
            <a:endParaRPr lang="en-US" dirty="0"/>
          </a:p>
        </p:txBody>
      </p:sp>
      <p:sp>
        <p:nvSpPr>
          <p:cNvPr id="15" name="Isosceles Triangle 14">
            <a:extLst>
              <a:ext uri="{FF2B5EF4-FFF2-40B4-BE49-F238E27FC236}">
                <a16:creationId xmlns:a16="http://schemas.microsoft.com/office/drawing/2014/main" id="{82F5C4A5-EE46-C859-9A61-531C811F05E9}"/>
              </a:ext>
            </a:extLst>
          </p:cNvPr>
          <p:cNvSpPr/>
          <p:nvPr/>
        </p:nvSpPr>
        <p:spPr>
          <a:xfrm rot="5400000">
            <a:off x="837379" y="4427981"/>
            <a:ext cx="219485" cy="180934"/>
          </a:xfrm>
          <a:prstGeom prst="triangle">
            <a:avLst/>
          </a:prstGeom>
          <a:solidFill>
            <a:srgbClr val="FFC000"/>
          </a:solidFill>
          <a:ln>
            <a:noFill/>
          </a:ln>
          <a:effectLst>
            <a:outerShdw dist="25400" dir="2700000" rotWithShape="0">
              <a:schemeClr val="tx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591A5AD5-4B3D-2D98-7890-B3FBB18B2F24}"/>
              </a:ext>
            </a:extLst>
          </p:cNvPr>
          <p:cNvSpPr/>
          <p:nvPr/>
        </p:nvSpPr>
        <p:spPr>
          <a:xfrm rot="5400000">
            <a:off x="856050" y="5212702"/>
            <a:ext cx="219485" cy="180934"/>
          </a:xfrm>
          <a:prstGeom prst="triangle">
            <a:avLst/>
          </a:prstGeom>
          <a:solidFill>
            <a:srgbClr val="FFC000"/>
          </a:solidFill>
          <a:ln>
            <a:noFill/>
          </a:ln>
          <a:effectLst>
            <a:outerShdw dist="25400" dir="2700000" rotWithShape="0">
              <a:schemeClr val="tx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6027C1EA-A948-FC9D-CFCC-863BC1F7168F}"/>
              </a:ext>
            </a:extLst>
          </p:cNvPr>
          <p:cNvPicPr>
            <a:picLocks noChangeAspect="1"/>
          </p:cNvPicPr>
          <p:nvPr/>
        </p:nvPicPr>
        <p:blipFill>
          <a:blip r:embed="rId6"/>
          <a:stretch>
            <a:fillRect/>
          </a:stretch>
        </p:blipFill>
        <p:spPr>
          <a:xfrm>
            <a:off x="10446855" y="5053444"/>
            <a:ext cx="1428750" cy="1428750"/>
          </a:xfrm>
          <a:prstGeom prst="rect">
            <a:avLst/>
          </a:prstGeom>
          <a:effectLst>
            <a:outerShdw dist="101600" dir="2700000" algn="ctr" rotWithShape="0">
              <a:schemeClr val="tx1"/>
            </a:outerShdw>
          </a:effectLst>
        </p:spPr>
      </p:pic>
      <p:sp>
        <p:nvSpPr>
          <p:cNvPr id="19" name="TextBox 18">
            <a:extLst>
              <a:ext uri="{FF2B5EF4-FFF2-40B4-BE49-F238E27FC236}">
                <a16:creationId xmlns:a16="http://schemas.microsoft.com/office/drawing/2014/main" id="{9BEE21BE-5F2A-A6C2-24FB-54C52D5BADC7}"/>
              </a:ext>
            </a:extLst>
          </p:cNvPr>
          <p:cNvSpPr txBox="1"/>
          <p:nvPr/>
        </p:nvSpPr>
        <p:spPr>
          <a:xfrm>
            <a:off x="9717164" y="5258281"/>
            <a:ext cx="828927" cy="707886"/>
          </a:xfrm>
          <a:prstGeom prst="rect">
            <a:avLst/>
          </a:prstGeom>
          <a:noFill/>
          <a:effectLst>
            <a:outerShdw dist="25400" dir="2700000" algn="ctr" rotWithShape="0">
              <a:schemeClr val="tx1"/>
            </a:outerShdw>
          </a:effectLst>
        </p:spPr>
        <p:txBody>
          <a:bodyPr wrap="square">
            <a:spAutoFit/>
          </a:bodyPr>
          <a:lstStyle/>
          <a:p>
            <a:r>
              <a:rPr lang="en-US" sz="2000" b="1" dirty="0">
                <a:solidFill>
                  <a:srgbClr val="FFC000"/>
                </a:solidFill>
              </a:rPr>
              <a:t>See</a:t>
            </a:r>
          </a:p>
          <a:p>
            <a:r>
              <a:rPr lang="en-US" sz="2000" b="1" dirty="0">
                <a:solidFill>
                  <a:srgbClr val="FFC000"/>
                </a:solidFill>
              </a:rPr>
              <a:t>Intro</a:t>
            </a:r>
            <a:endParaRPr dirty="0">
              <a:solidFill>
                <a:schemeClr val="bg1"/>
              </a:solidFill>
            </a:endParaRPr>
          </a:p>
        </p:txBody>
      </p:sp>
      <p:sp>
        <p:nvSpPr>
          <p:cNvPr id="20" name="Isosceles Triangle 19">
            <a:extLst>
              <a:ext uri="{FF2B5EF4-FFF2-40B4-BE49-F238E27FC236}">
                <a16:creationId xmlns:a16="http://schemas.microsoft.com/office/drawing/2014/main" id="{66FFABBC-571B-69D6-6FFF-F3EE541C9045}"/>
              </a:ext>
            </a:extLst>
          </p:cNvPr>
          <p:cNvSpPr/>
          <p:nvPr/>
        </p:nvSpPr>
        <p:spPr>
          <a:xfrm rot="5400000">
            <a:off x="9832183" y="6053141"/>
            <a:ext cx="219485" cy="180934"/>
          </a:xfrm>
          <a:prstGeom prst="triangle">
            <a:avLst/>
          </a:prstGeom>
          <a:solidFill>
            <a:srgbClr val="FFC000"/>
          </a:solidFill>
          <a:ln>
            <a:noFill/>
          </a:ln>
          <a:effectLst>
            <a:outerShdw dist="25400" dir="2700000" rotWithShape="0">
              <a:schemeClr val="tx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733322-B92E-D7DC-89A4-1043B18EA6AC}"/>
              </a:ext>
            </a:extLst>
          </p:cNvPr>
          <p:cNvPicPr>
            <a:picLocks noChangeAspect="1"/>
          </p:cNvPicPr>
          <p:nvPr/>
        </p:nvPicPr>
        <p:blipFill>
          <a:blip r:embed="rId2"/>
          <a:stretch>
            <a:fillRect/>
          </a:stretch>
        </p:blipFill>
        <p:spPr>
          <a:xfrm rot="764027">
            <a:off x="6678990" y="3115620"/>
            <a:ext cx="4906210" cy="2759743"/>
          </a:xfrm>
          <a:prstGeom prst="rect">
            <a:avLst/>
          </a:prstGeom>
          <a:ln w="38100">
            <a:solidFill>
              <a:schemeClr val="bg1"/>
            </a:solidFill>
          </a:ln>
          <a:effectLst>
            <a:outerShdw dist="101600" dir="2700000" algn="ctr" rotWithShape="0">
              <a:schemeClr val="tx1"/>
            </a:outerShdw>
          </a:effectLst>
        </p:spPr>
      </p:pic>
      <p:sp>
        <p:nvSpPr>
          <p:cNvPr id="5" name="Title 1">
            <a:extLst>
              <a:ext uri="{FF2B5EF4-FFF2-40B4-BE49-F238E27FC236}">
                <a16:creationId xmlns:a16="http://schemas.microsoft.com/office/drawing/2014/main" id="{11EE1E6C-C5EA-C55E-F530-93D99799C2A2}"/>
              </a:ext>
            </a:extLst>
          </p:cNvPr>
          <p:cNvSpPr txBox="1">
            <a:spLocks/>
          </p:cNvSpPr>
          <p:nvPr/>
        </p:nvSpPr>
        <p:spPr>
          <a:xfrm>
            <a:off x="609600" y="427038"/>
            <a:ext cx="10391480" cy="1143000"/>
          </a:xfrm>
          <a:prstGeom prst="rect">
            <a:avLst/>
          </a:prstGeom>
          <a:effectLst>
            <a:outerShdw dist="50800" dir="2700000" algn="ctr" rotWithShape="0">
              <a:srgbClr val="9A1111"/>
            </a:outerShdw>
          </a:effectLst>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a:solidFill>
                  <a:srgbClr val="EBC014"/>
                </a:solidFill>
                <a:latin typeface="BadaBoom BB" panose="020B0603050302020204" pitchFamily="34" charset="0"/>
              </a:rPr>
              <a:t>Too many ways to win – </a:t>
            </a:r>
            <a:r>
              <a:rPr lang="en-US" dirty="0" err="1">
                <a:solidFill>
                  <a:srgbClr val="EBC014"/>
                </a:solidFill>
                <a:latin typeface="BadaBoom BB" panose="020B0603050302020204" pitchFamily="34" charset="0"/>
              </a:rPr>
              <a:t>adhd</a:t>
            </a:r>
            <a:r>
              <a:rPr lang="en-US" dirty="0">
                <a:solidFill>
                  <a:srgbClr val="EBC014"/>
                </a:solidFill>
                <a:latin typeface="BadaBoom BB" panose="020B0603050302020204" pitchFamily="34" charset="0"/>
              </a:rPr>
              <a:t>-inspired design</a:t>
            </a:r>
            <a:endParaRPr lang="en-US" dirty="0"/>
          </a:p>
        </p:txBody>
      </p:sp>
      <p:sp>
        <p:nvSpPr>
          <p:cNvPr id="2" name="TextBox 1">
            <a:extLst>
              <a:ext uri="{FF2B5EF4-FFF2-40B4-BE49-F238E27FC236}">
                <a16:creationId xmlns:a16="http://schemas.microsoft.com/office/drawing/2014/main" id="{9556D303-1405-E476-AEA1-82503264FEE1}"/>
              </a:ext>
            </a:extLst>
          </p:cNvPr>
          <p:cNvSpPr txBox="1"/>
          <p:nvPr/>
        </p:nvSpPr>
        <p:spPr>
          <a:xfrm>
            <a:off x="538015" y="1570038"/>
            <a:ext cx="10534650" cy="4524315"/>
          </a:xfrm>
          <a:prstGeom prst="rect">
            <a:avLst/>
          </a:prstGeom>
          <a:noFill/>
          <a:effectLst>
            <a:outerShdw dist="25400" dir="2700000" algn="ctr" rotWithShape="0">
              <a:schemeClr val="tx1"/>
            </a:outerShdw>
          </a:effectLst>
        </p:spPr>
        <p:txBody>
          <a:bodyPr wrap="square">
            <a:spAutoFit/>
          </a:bodyPr>
          <a:lstStyle/>
          <a:p>
            <a:r>
              <a:rPr lang="en-US" dirty="0">
                <a:solidFill>
                  <a:schemeClr val="bg1"/>
                </a:solidFill>
              </a:rPr>
              <a:t>The game tempts the player with many options for domination. Greed or impatience will result in death, but great rewards await those who learn to filter the noise and focus on one objective at a time. What will YOU prioritize? </a:t>
            </a:r>
          </a:p>
          <a:p>
            <a:endParaRPr lang="en-US" dirty="0">
              <a:solidFill>
                <a:schemeClr val="bg1"/>
              </a:solidFill>
            </a:endParaRPr>
          </a:p>
          <a:p>
            <a:pPr marL="285750" indent="-285750">
              <a:buFont typeface="Arial" panose="020B0604020202020204" pitchFamily="34" charset="0"/>
              <a:buChar char="•"/>
            </a:pPr>
            <a:r>
              <a:rPr lang="en-US" dirty="0">
                <a:solidFill>
                  <a:schemeClr val="bg1"/>
                </a:solidFill>
              </a:rPr>
              <a:t>Unlocking the powerful A-</a:t>
            </a:r>
            <a:r>
              <a:rPr lang="en-US" dirty="0" err="1">
                <a:solidFill>
                  <a:schemeClr val="bg1"/>
                </a:solidFill>
              </a:rPr>
              <a:t>tron</a:t>
            </a:r>
            <a:r>
              <a:rPr lang="en-US" dirty="0">
                <a:solidFill>
                  <a:schemeClr val="bg1"/>
                </a:solidFill>
              </a:rPr>
              <a:t> for a swift boss fight?</a:t>
            </a:r>
          </a:p>
          <a:p>
            <a:pPr marL="285750" indent="-285750">
              <a:buFont typeface="Arial" panose="020B0604020202020204" pitchFamily="34" charset="0"/>
              <a:buChar char="•"/>
            </a:pPr>
            <a:r>
              <a:rPr lang="en-US" dirty="0">
                <a:solidFill>
                  <a:schemeClr val="bg1"/>
                </a:solidFill>
              </a:rPr>
              <a:t>Star Coins? Buddies? Rings? Enemies? Health? </a:t>
            </a:r>
          </a:p>
          <a:p>
            <a:pPr marL="285750" indent="-285750">
              <a:buFont typeface="Arial" panose="020B0604020202020204" pitchFamily="34" charset="0"/>
              <a:buChar char="•"/>
            </a:pPr>
            <a:r>
              <a:rPr lang="en-US" dirty="0">
                <a:solidFill>
                  <a:schemeClr val="bg1"/>
                </a:solidFill>
              </a:rPr>
              <a:t>Fueling your ultimate attack?</a:t>
            </a:r>
          </a:p>
          <a:p>
            <a:pPr marL="285750" indent="-285750">
              <a:buFont typeface="Arial" panose="020B0604020202020204" pitchFamily="34" charset="0"/>
              <a:buChar char="•"/>
            </a:pPr>
            <a:r>
              <a:rPr lang="en-US" dirty="0">
                <a:solidFill>
                  <a:schemeClr val="bg1"/>
                </a:solidFill>
              </a:rPr>
              <a:t>Coins for upgrades? </a:t>
            </a:r>
          </a:p>
          <a:p>
            <a:pPr marL="285750" indent="-285750">
              <a:buFont typeface="Arial" panose="020B0604020202020204" pitchFamily="34" charset="0"/>
              <a:buChar char="•"/>
            </a:pPr>
            <a:r>
              <a:rPr lang="en-US" dirty="0">
                <a:solidFill>
                  <a:schemeClr val="bg1"/>
                </a:solidFill>
              </a:rPr>
              <a:t>Rescuing wing-mutts?  </a:t>
            </a:r>
          </a:p>
          <a:p>
            <a:pPr marL="285750" indent="-285750">
              <a:buFont typeface="Arial" panose="020B0604020202020204" pitchFamily="34" charset="0"/>
              <a:buChar char="•"/>
            </a:pPr>
            <a:r>
              <a:rPr lang="en-US" dirty="0">
                <a:solidFill>
                  <a:schemeClr val="bg1"/>
                </a:solidFill>
              </a:rPr>
              <a:t>Environmental traps?</a:t>
            </a:r>
          </a:p>
          <a:p>
            <a:pPr marL="285750" indent="-285750">
              <a:buFont typeface="Arial" panose="020B0604020202020204" pitchFamily="34" charset="0"/>
              <a:buChar char="•"/>
            </a:pPr>
            <a:r>
              <a:rPr lang="en-US" dirty="0">
                <a:solidFill>
                  <a:schemeClr val="bg1"/>
                </a:solidFill>
              </a:rPr>
              <a:t>Using your enemies?</a:t>
            </a:r>
          </a:p>
          <a:p>
            <a:pPr marL="285750" indent="-285750">
              <a:buFont typeface="Arial" panose="020B0604020202020204" pitchFamily="34" charset="0"/>
              <a:buChar char="•"/>
            </a:pPr>
            <a:r>
              <a:rPr lang="en-US" dirty="0">
                <a:solidFill>
                  <a:schemeClr val="bg1"/>
                </a:solidFill>
              </a:rPr>
              <a:t>Finding your rhythmic groove?</a:t>
            </a:r>
          </a:p>
          <a:p>
            <a:pPr marL="285750" indent="-285750">
              <a:buFont typeface="Arial" panose="020B0604020202020204" pitchFamily="34" charset="0"/>
              <a:buChar char="•"/>
            </a:pPr>
            <a:r>
              <a:rPr lang="en-US" dirty="0">
                <a:solidFill>
                  <a:schemeClr val="bg1"/>
                </a:solidFill>
              </a:rPr>
              <a:t>Co-op advantages?</a:t>
            </a:r>
          </a:p>
          <a:p>
            <a:pPr marL="285750" indent="-285750">
              <a:buFont typeface="Arial" panose="020B0604020202020204" pitchFamily="34" charset="0"/>
              <a:buChar char="•"/>
            </a:pPr>
            <a:r>
              <a:rPr lang="en-US" dirty="0">
                <a:solidFill>
                  <a:schemeClr val="bg1"/>
                </a:solidFill>
              </a:rPr>
              <a:t>Survival or Campaign?</a:t>
            </a:r>
          </a:p>
          <a:p>
            <a:endParaRPr lang="en-US" dirty="0">
              <a:solidFill>
                <a:schemeClr val="bg1"/>
              </a:solidFill>
            </a:endParaRPr>
          </a:p>
          <a:p>
            <a:endParaRPr lang="en-US" dirty="0">
              <a:solidFill>
                <a:schemeClr val="bg1"/>
              </a:solidFill>
            </a:endParaRPr>
          </a:p>
        </p:txBody>
      </p:sp>
      <p:pic>
        <p:nvPicPr>
          <p:cNvPr id="6" name="Picture 5">
            <a:extLst>
              <a:ext uri="{FF2B5EF4-FFF2-40B4-BE49-F238E27FC236}">
                <a16:creationId xmlns:a16="http://schemas.microsoft.com/office/drawing/2014/main" id="{D922DFA3-FDB4-943A-9DD8-DD9EA3CE5CB0}"/>
              </a:ext>
            </a:extLst>
          </p:cNvPr>
          <p:cNvPicPr>
            <a:picLocks noChangeAspect="1"/>
          </p:cNvPicPr>
          <p:nvPr/>
        </p:nvPicPr>
        <p:blipFill>
          <a:blip r:embed="rId3"/>
          <a:stretch>
            <a:fillRect/>
          </a:stretch>
        </p:blipFill>
        <p:spPr>
          <a:xfrm rot="21077787">
            <a:off x="523984" y="5574175"/>
            <a:ext cx="1881696" cy="1254464"/>
          </a:xfrm>
          <a:prstGeom prst="rect">
            <a:avLst/>
          </a:prstGeom>
        </p:spPr>
      </p:pic>
      <p:pic>
        <p:nvPicPr>
          <p:cNvPr id="8" name="Picture 7">
            <a:extLst>
              <a:ext uri="{FF2B5EF4-FFF2-40B4-BE49-F238E27FC236}">
                <a16:creationId xmlns:a16="http://schemas.microsoft.com/office/drawing/2014/main" id="{148CFECD-76E7-0254-F3EA-6BB08A416735}"/>
              </a:ext>
            </a:extLst>
          </p:cNvPr>
          <p:cNvPicPr>
            <a:picLocks noChangeAspect="1"/>
          </p:cNvPicPr>
          <p:nvPr/>
        </p:nvPicPr>
        <p:blipFill>
          <a:blip r:embed="rId4"/>
          <a:stretch>
            <a:fillRect/>
          </a:stretch>
        </p:blipFill>
        <p:spPr>
          <a:xfrm rot="20705757">
            <a:off x="5558538" y="5486143"/>
            <a:ext cx="2124339" cy="1416226"/>
          </a:xfrm>
          <a:prstGeom prst="rect">
            <a:avLst/>
          </a:prstGeom>
        </p:spPr>
      </p:pic>
      <p:pic>
        <p:nvPicPr>
          <p:cNvPr id="10" name="Picture 9">
            <a:extLst>
              <a:ext uri="{FF2B5EF4-FFF2-40B4-BE49-F238E27FC236}">
                <a16:creationId xmlns:a16="http://schemas.microsoft.com/office/drawing/2014/main" id="{D7E21D33-64D9-3F94-E875-51717FBF0086}"/>
              </a:ext>
            </a:extLst>
          </p:cNvPr>
          <p:cNvPicPr>
            <a:picLocks noChangeAspect="1"/>
          </p:cNvPicPr>
          <p:nvPr/>
        </p:nvPicPr>
        <p:blipFill>
          <a:blip r:embed="rId5"/>
          <a:stretch>
            <a:fillRect/>
          </a:stretch>
        </p:blipFill>
        <p:spPr>
          <a:xfrm rot="1519162">
            <a:off x="3891864" y="4916050"/>
            <a:ext cx="1975707" cy="1317138"/>
          </a:xfrm>
          <a:prstGeom prst="rect">
            <a:avLst/>
          </a:prstGeom>
        </p:spPr>
      </p:pic>
      <p:pic>
        <p:nvPicPr>
          <p:cNvPr id="12" name="Picture 11">
            <a:extLst>
              <a:ext uri="{FF2B5EF4-FFF2-40B4-BE49-F238E27FC236}">
                <a16:creationId xmlns:a16="http://schemas.microsoft.com/office/drawing/2014/main" id="{F72368F0-7EE0-678A-8A02-19C7E623A011}"/>
              </a:ext>
            </a:extLst>
          </p:cNvPr>
          <p:cNvPicPr>
            <a:picLocks noChangeAspect="1"/>
          </p:cNvPicPr>
          <p:nvPr/>
        </p:nvPicPr>
        <p:blipFill>
          <a:blip r:embed="rId6"/>
          <a:stretch>
            <a:fillRect/>
          </a:stretch>
        </p:blipFill>
        <p:spPr>
          <a:xfrm rot="1214436">
            <a:off x="9777357" y="2207714"/>
            <a:ext cx="2210544" cy="1473696"/>
          </a:xfrm>
          <a:prstGeom prst="rect">
            <a:avLst/>
          </a:prstGeom>
        </p:spPr>
      </p:pic>
      <p:pic>
        <p:nvPicPr>
          <p:cNvPr id="14" name="Picture 13">
            <a:extLst>
              <a:ext uri="{FF2B5EF4-FFF2-40B4-BE49-F238E27FC236}">
                <a16:creationId xmlns:a16="http://schemas.microsoft.com/office/drawing/2014/main" id="{5EBC510F-2BC1-5A44-284F-446783106664}"/>
              </a:ext>
            </a:extLst>
          </p:cNvPr>
          <p:cNvPicPr>
            <a:picLocks noChangeAspect="1"/>
          </p:cNvPicPr>
          <p:nvPr/>
        </p:nvPicPr>
        <p:blipFill>
          <a:blip r:embed="rId7"/>
          <a:stretch>
            <a:fillRect/>
          </a:stretch>
        </p:blipFill>
        <p:spPr>
          <a:xfrm rot="19383038">
            <a:off x="9567713" y="5845795"/>
            <a:ext cx="1179503" cy="786335"/>
          </a:xfrm>
          <a:prstGeom prst="rect">
            <a:avLst/>
          </a:prstGeom>
        </p:spPr>
      </p:pic>
      <p:pic>
        <p:nvPicPr>
          <p:cNvPr id="16" name="Picture 15">
            <a:extLst>
              <a:ext uri="{FF2B5EF4-FFF2-40B4-BE49-F238E27FC236}">
                <a16:creationId xmlns:a16="http://schemas.microsoft.com/office/drawing/2014/main" id="{E288FAFE-45DE-AD7E-3734-9324A4CA04C9}"/>
              </a:ext>
            </a:extLst>
          </p:cNvPr>
          <p:cNvPicPr>
            <a:picLocks noChangeAspect="1"/>
          </p:cNvPicPr>
          <p:nvPr/>
        </p:nvPicPr>
        <p:blipFill>
          <a:blip r:embed="rId8"/>
          <a:stretch>
            <a:fillRect/>
          </a:stretch>
        </p:blipFill>
        <p:spPr>
          <a:xfrm>
            <a:off x="11229386" y="6050038"/>
            <a:ext cx="373652" cy="373652"/>
          </a:xfrm>
          <a:prstGeom prst="rect">
            <a:avLst/>
          </a:prstGeom>
        </p:spPr>
      </p:pic>
      <p:pic>
        <p:nvPicPr>
          <p:cNvPr id="18" name="Picture 17">
            <a:extLst>
              <a:ext uri="{FF2B5EF4-FFF2-40B4-BE49-F238E27FC236}">
                <a16:creationId xmlns:a16="http://schemas.microsoft.com/office/drawing/2014/main" id="{E1A50972-3AA3-0512-842D-6EFA49D3CCE7}"/>
              </a:ext>
            </a:extLst>
          </p:cNvPr>
          <p:cNvPicPr>
            <a:picLocks noChangeAspect="1"/>
          </p:cNvPicPr>
          <p:nvPr/>
        </p:nvPicPr>
        <p:blipFill>
          <a:blip r:embed="rId9"/>
          <a:stretch>
            <a:fillRect/>
          </a:stretch>
        </p:blipFill>
        <p:spPr>
          <a:xfrm>
            <a:off x="8111747" y="5604747"/>
            <a:ext cx="782470" cy="582569"/>
          </a:xfrm>
          <a:prstGeom prst="rect">
            <a:avLst/>
          </a:prstGeom>
        </p:spPr>
      </p:pic>
      <p:pic>
        <p:nvPicPr>
          <p:cNvPr id="20" name="Picture 19">
            <a:extLst>
              <a:ext uri="{FF2B5EF4-FFF2-40B4-BE49-F238E27FC236}">
                <a16:creationId xmlns:a16="http://schemas.microsoft.com/office/drawing/2014/main" id="{BFC6FD27-5EF9-A94C-55A6-C8823480DAC5}"/>
              </a:ext>
            </a:extLst>
          </p:cNvPr>
          <p:cNvPicPr>
            <a:picLocks noChangeAspect="1"/>
          </p:cNvPicPr>
          <p:nvPr/>
        </p:nvPicPr>
        <p:blipFill>
          <a:blip r:embed="rId10"/>
          <a:stretch>
            <a:fillRect/>
          </a:stretch>
        </p:blipFill>
        <p:spPr>
          <a:xfrm>
            <a:off x="5412144" y="3152231"/>
            <a:ext cx="1173017" cy="1173017"/>
          </a:xfrm>
          <a:prstGeom prst="rect">
            <a:avLst/>
          </a:prstGeom>
        </p:spPr>
      </p:pic>
      <p:pic>
        <p:nvPicPr>
          <p:cNvPr id="22" name="Picture 21">
            <a:extLst>
              <a:ext uri="{FF2B5EF4-FFF2-40B4-BE49-F238E27FC236}">
                <a16:creationId xmlns:a16="http://schemas.microsoft.com/office/drawing/2014/main" id="{12B23F95-92B8-4EE9-E79B-DAB37CDA42BF}"/>
              </a:ext>
            </a:extLst>
          </p:cNvPr>
          <p:cNvPicPr>
            <a:picLocks noChangeAspect="1"/>
          </p:cNvPicPr>
          <p:nvPr/>
        </p:nvPicPr>
        <p:blipFill>
          <a:blip r:embed="rId11"/>
          <a:stretch>
            <a:fillRect/>
          </a:stretch>
        </p:blipFill>
        <p:spPr>
          <a:xfrm>
            <a:off x="4351962" y="3460535"/>
            <a:ext cx="940200" cy="940200"/>
          </a:xfrm>
          <a:prstGeom prst="rect">
            <a:avLst/>
          </a:prstGeom>
        </p:spPr>
      </p:pic>
      <p:pic>
        <p:nvPicPr>
          <p:cNvPr id="23" name="Picture 22">
            <a:extLst>
              <a:ext uri="{FF2B5EF4-FFF2-40B4-BE49-F238E27FC236}">
                <a16:creationId xmlns:a16="http://schemas.microsoft.com/office/drawing/2014/main" id="{D1B0049C-6AE4-D8E8-B4B3-F7BAE7A6E838}"/>
              </a:ext>
            </a:extLst>
          </p:cNvPr>
          <p:cNvPicPr>
            <a:picLocks noChangeAspect="1"/>
          </p:cNvPicPr>
          <p:nvPr/>
        </p:nvPicPr>
        <p:blipFill>
          <a:blip r:embed="rId8"/>
          <a:stretch>
            <a:fillRect/>
          </a:stretch>
        </p:blipFill>
        <p:spPr>
          <a:xfrm>
            <a:off x="7477093" y="6201407"/>
            <a:ext cx="373652" cy="373652"/>
          </a:xfrm>
          <a:prstGeom prst="rect">
            <a:avLst/>
          </a:prstGeom>
        </p:spPr>
      </p:pic>
      <p:pic>
        <p:nvPicPr>
          <p:cNvPr id="24" name="Picture 23">
            <a:extLst>
              <a:ext uri="{FF2B5EF4-FFF2-40B4-BE49-F238E27FC236}">
                <a16:creationId xmlns:a16="http://schemas.microsoft.com/office/drawing/2014/main" id="{EC174059-F1CC-4426-F402-7A28EF08D0C9}"/>
              </a:ext>
            </a:extLst>
          </p:cNvPr>
          <p:cNvPicPr>
            <a:picLocks noChangeAspect="1"/>
          </p:cNvPicPr>
          <p:nvPr/>
        </p:nvPicPr>
        <p:blipFill>
          <a:blip r:embed="rId8"/>
          <a:stretch>
            <a:fillRect/>
          </a:stretch>
        </p:blipFill>
        <p:spPr>
          <a:xfrm>
            <a:off x="3874423" y="4370018"/>
            <a:ext cx="373652" cy="373652"/>
          </a:xfrm>
          <a:prstGeom prst="rect">
            <a:avLst/>
          </a:prstGeom>
        </p:spPr>
      </p:pic>
      <p:pic>
        <p:nvPicPr>
          <p:cNvPr id="25" name="Picture 24">
            <a:extLst>
              <a:ext uri="{FF2B5EF4-FFF2-40B4-BE49-F238E27FC236}">
                <a16:creationId xmlns:a16="http://schemas.microsoft.com/office/drawing/2014/main" id="{1F6DE1C3-A64B-6DDC-0741-7703ECFFC495}"/>
              </a:ext>
            </a:extLst>
          </p:cNvPr>
          <p:cNvPicPr>
            <a:picLocks noChangeAspect="1"/>
          </p:cNvPicPr>
          <p:nvPr/>
        </p:nvPicPr>
        <p:blipFill>
          <a:blip r:embed="rId8"/>
          <a:stretch>
            <a:fillRect/>
          </a:stretch>
        </p:blipFill>
        <p:spPr>
          <a:xfrm>
            <a:off x="8520565" y="2378509"/>
            <a:ext cx="373652" cy="373652"/>
          </a:xfrm>
          <a:prstGeom prst="rect">
            <a:avLst/>
          </a:prstGeom>
        </p:spPr>
      </p:pic>
      <p:pic>
        <p:nvPicPr>
          <p:cNvPr id="27" name="Picture 26">
            <a:extLst>
              <a:ext uri="{FF2B5EF4-FFF2-40B4-BE49-F238E27FC236}">
                <a16:creationId xmlns:a16="http://schemas.microsoft.com/office/drawing/2014/main" id="{CE438A5C-DDAD-40D5-244B-3D3D4AEE40D2}"/>
              </a:ext>
            </a:extLst>
          </p:cNvPr>
          <p:cNvPicPr>
            <a:picLocks noChangeAspect="1"/>
          </p:cNvPicPr>
          <p:nvPr/>
        </p:nvPicPr>
        <p:blipFill>
          <a:blip r:embed="rId12"/>
          <a:stretch>
            <a:fillRect/>
          </a:stretch>
        </p:blipFill>
        <p:spPr>
          <a:xfrm rot="20356878">
            <a:off x="5698626" y="4570651"/>
            <a:ext cx="1320800" cy="921018"/>
          </a:xfrm>
          <a:prstGeom prst="rect">
            <a:avLst/>
          </a:prstGeom>
        </p:spPr>
      </p:pic>
      <p:pic>
        <p:nvPicPr>
          <p:cNvPr id="29" name="Picture 28">
            <a:extLst>
              <a:ext uri="{FF2B5EF4-FFF2-40B4-BE49-F238E27FC236}">
                <a16:creationId xmlns:a16="http://schemas.microsoft.com/office/drawing/2014/main" id="{A2E3459A-38F2-D926-810E-0EC16262EE13}"/>
              </a:ext>
            </a:extLst>
          </p:cNvPr>
          <p:cNvPicPr>
            <a:picLocks noChangeAspect="1"/>
          </p:cNvPicPr>
          <p:nvPr/>
        </p:nvPicPr>
        <p:blipFill>
          <a:blip r:embed="rId13"/>
          <a:stretch>
            <a:fillRect/>
          </a:stretch>
        </p:blipFill>
        <p:spPr>
          <a:xfrm flipH="1">
            <a:off x="4556876" y="5972143"/>
            <a:ext cx="1164540" cy="776360"/>
          </a:xfrm>
          <a:prstGeom prst="rect">
            <a:avLst/>
          </a:prstGeom>
        </p:spPr>
      </p:pic>
      <p:pic>
        <p:nvPicPr>
          <p:cNvPr id="30" name="Picture 29">
            <a:extLst>
              <a:ext uri="{FF2B5EF4-FFF2-40B4-BE49-F238E27FC236}">
                <a16:creationId xmlns:a16="http://schemas.microsoft.com/office/drawing/2014/main" id="{A3611C9A-139D-2563-882C-2EAA7D383AC5}"/>
              </a:ext>
            </a:extLst>
          </p:cNvPr>
          <p:cNvPicPr>
            <a:picLocks noChangeAspect="1"/>
          </p:cNvPicPr>
          <p:nvPr/>
        </p:nvPicPr>
        <p:blipFill>
          <a:blip r:embed="rId13"/>
          <a:stretch>
            <a:fillRect/>
          </a:stretch>
        </p:blipFill>
        <p:spPr>
          <a:xfrm flipH="1">
            <a:off x="5805340" y="2220661"/>
            <a:ext cx="1164540" cy="776360"/>
          </a:xfrm>
          <a:prstGeom prst="rect">
            <a:avLst/>
          </a:prstGeom>
        </p:spPr>
      </p:pic>
      <p:pic>
        <p:nvPicPr>
          <p:cNvPr id="31" name="Picture 30">
            <a:extLst>
              <a:ext uri="{FF2B5EF4-FFF2-40B4-BE49-F238E27FC236}">
                <a16:creationId xmlns:a16="http://schemas.microsoft.com/office/drawing/2014/main" id="{59A32A88-1B63-515B-AA1B-3B6C9BD068DC}"/>
              </a:ext>
            </a:extLst>
          </p:cNvPr>
          <p:cNvPicPr>
            <a:picLocks noChangeAspect="1"/>
          </p:cNvPicPr>
          <p:nvPr/>
        </p:nvPicPr>
        <p:blipFill>
          <a:blip r:embed="rId13"/>
          <a:stretch>
            <a:fillRect/>
          </a:stretch>
        </p:blipFill>
        <p:spPr>
          <a:xfrm flipH="1">
            <a:off x="8752982" y="2852843"/>
            <a:ext cx="1164540" cy="776360"/>
          </a:xfrm>
          <a:prstGeom prst="rect">
            <a:avLst/>
          </a:prstGeom>
        </p:spPr>
      </p:pic>
      <p:pic>
        <p:nvPicPr>
          <p:cNvPr id="33" name="Picture 32">
            <a:extLst>
              <a:ext uri="{FF2B5EF4-FFF2-40B4-BE49-F238E27FC236}">
                <a16:creationId xmlns:a16="http://schemas.microsoft.com/office/drawing/2014/main" id="{E3C092E9-0AC0-0F03-C31A-45AFFF8E187B}"/>
              </a:ext>
            </a:extLst>
          </p:cNvPr>
          <p:cNvPicPr>
            <a:picLocks noChangeAspect="1"/>
          </p:cNvPicPr>
          <p:nvPr/>
        </p:nvPicPr>
        <p:blipFill>
          <a:blip r:embed="rId14"/>
          <a:stretch>
            <a:fillRect/>
          </a:stretch>
        </p:blipFill>
        <p:spPr>
          <a:xfrm>
            <a:off x="3014538" y="5545683"/>
            <a:ext cx="1046711" cy="104671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ABE48-EEEA-7D25-FEE1-E075906279AF}"/>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FC7F650-38FF-044B-5C96-8FC808BC762C}"/>
              </a:ext>
            </a:extLst>
          </p:cNvPr>
          <p:cNvSpPr txBox="1">
            <a:spLocks/>
          </p:cNvSpPr>
          <p:nvPr/>
        </p:nvSpPr>
        <p:spPr>
          <a:xfrm>
            <a:off x="609600" y="427038"/>
            <a:ext cx="10391480" cy="1143000"/>
          </a:xfrm>
          <a:prstGeom prst="rect">
            <a:avLst/>
          </a:prstGeom>
          <a:effectLst>
            <a:outerShdw dist="50800" dir="2700000" algn="ctr" rotWithShape="0">
              <a:srgbClr val="9A1111"/>
            </a:outerShdw>
          </a:effectLst>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a:solidFill>
                  <a:srgbClr val="EBC014"/>
                </a:solidFill>
                <a:latin typeface="BadaBoom BB" panose="020B0603050302020204" pitchFamily="34" charset="0"/>
              </a:rPr>
              <a:t>Promoting creativity &amp; connection</a:t>
            </a:r>
            <a:endParaRPr lang="en-US" dirty="0"/>
          </a:p>
        </p:txBody>
      </p:sp>
      <p:sp>
        <p:nvSpPr>
          <p:cNvPr id="2" name="TextBox 1">
            <a:extLst>
              <a:ext uri="{FF2B5EF4-FFF2-40B4-BE49-F238E27FC236}">
                <a16:creationId xmlns:a16="http://schemas.microsoft.com/office/drawing/2014/main" id="{516F784F-1176-524F-84E1-40A8271F4A18}"/>
              </a:ext>
            </a:extLst>
          </p:cNvPr>
          <p:cNvSpPr txBox="1"/>
          <p:nvPr/>
        </p:nvSpPr>
        <p:spPr>
          <a:xfrm>
            <a:off x="580121" y="1181230"/>
            <a:ext cx="10534650" cy="4678204"/>
          </a:xfrm>
          <a:prstGeom prst="rect">
            <a:avLst/>
          </a:prstGeom>
          <a:noFill/>
          <a:effectLst>
            <a:outerShdw dist="25400" dir="2700000" algn="ctr" rotWithShape="0">
              <a:schemeClr val="tx1"/>
            </a:outerShdw>
          </a:effectLst>
        </p:spPr>
        <p:txBody>
          <a:bodyPr wrap="square">
            <a:spAutoFit/>
          </a:bodyPr>
          <a:lstStyle/>
          <a:p>
            <a:r>
              <a:rPr lang="en-US" sz="2800" dirty="0" err="1">
                <a:solidFill>
                  <a:schemeClr val="bg1"/>
                </a:solidFill>
              </a:rPr>
              <a:t>StarScalers</a:t>
            </a:r>
            <a:r>
              <a:rPr lang="en-US" sz="2800" dirty="0">
                <a:solidFill>
                  <a:schemeClr val="bg1"/>
                </a:solidFill>
              </a:rPr>
              <a:t> gives you tools that feel like toys:</a:t>
            </a:r>
          </a:p>
          <a:p>
            <a:endParaRPr lang="en-US" b="1" dirty="0">
              <a:solidFill>
                <a:srgbClr val="FFC000"/>
              </a:solidFill>
            </a:endParaRPr>
          </a:p>
          <a:p>
            <a:endParaRPr lang="en-US" b="1" dirty="0">
              <a:solidFill>
                <a:srgbClr val="FFC000"/>
              </a:solidFill>
            </a:endParaRPr>
          </a:p>
          <a:p>
            <a:r>
              <a:rPr lang="en-US" b="1" dirty="0">
                <a:solidFill>
                  <a:srgbClr val="FFC000"/>
                </a:solidFill>
              </a:rPr>
              <a:t>Experiment</a:t>
            </a:r>
            <a:r>
              <a:rPr lang="en-US" dirty="0">
                <a:solidFill>
                  <a:schemeClr val="bg1"/>
                </a:solidFill>
              </a:rPr>
              <a:t> with unbalanced weapon choices! </a:t>
            </a:r>
          </a:p>
          <a:p>
            <a:r>
              <a:rPr lang="en-US" sz="1200" dirty="0">
                <a:solidFill>
                  <a:schemeClr val="bg1"/>
                </a:solidFill>
              </a:rPr>
              <a:t>Weigh the implications of scale, range, damage, and consumption. </a:t>
            </a:r>
          </a:p>
          <a:p>
            <a:endParaRPr lang="en-US" dirty="0">
              <a:solidFill>
                <a:schemeClr val="bg1"/>
              </a:solidFill>
            </a:endParaRPr>
          </a:p>
          <a:p>
            <a:endParaRPr lang="en-US" dirty="0">
              <a:solidFill>
                <a:schemeClr val="bg1"/>
              </a:solidFill>
            </a:endParaRPr>
          </a:p>
          <a:p>
            <a:r>
              <a:rPr lang="en-US" b="1" dirty="0">
                <a:solidFill>
                  <a:srgbClr val="FFC000"/>
                </a:solidFill>
              </a:rPr>
              <a:t>Play</a:t>
            </a:r>
            <a:r>
              <a:rPr lang="en-US" dirty="0">
                <a:solidFill>
                  <a:schemeClr val="bg1"/>
                </a:solidFill>
              </a:rPr>
              <a:t> the music, literally! </a:t>
            </a:r>
          </a:p>
          <a:p>
            <a:r>
              <a:rPr lang="en-US" sz="1200" dirty="0">
                <a:solidFill>
                  <a:schemeClr val="bg1"/>
                </a:solidFill>
              </a:rPr>
              <a:t>Learn the basics of drumming and discover key phrases to remix the game action! </a:t>
            </a:r>
          </a:p>
          <a:p>
            <a:endParaRPr lang="en-US" sz="1200" dirty="0">
              <a:solidFill>
                <a:schemeClr val="bg1"/>
              </a:solidFill>
            </a:endParaRPr>
          </a:p>
          <a:p>
            <a:endParaRPr lang="en-US" sz="1200" dirty="0">
              <a:solidFill>
                <a:schemeClr val="bg1"/>
              </a:solidFill>
            </a:endParaRPr>
          </a:p>
          <a:p>
            <a:r>
              <a:rPr lang="en-US" b="1" dirty="0">
                <a:solidFill>
                  <a:srgbClr val="FFC000"/>
                </a:solidFill>
              </a:rPr>
              <a:t>Manipulate</a:t>
            </a:r>
            <a:r>
              <a:rPr lang="en-US" dirty="0">
                <a:solidFill>
                  <a:schemeClr val="bg1"/>
                </a:solidFill>
              </a:rPr>
              <a:t> the environment with the </a:t>
            </a:r>
            <a:r>
              <a:rPr lang="en-US" dirty="0" err="1">
                <a:solidFill>
                  <a:schemeClr val="bg1"/>
                </a:solidFill>
              </a:rPr>
              <a:t>Powermagnet</a:t>
            </a:r>
            <a:r>
              <a:rPr lang="en-US" dirty="0">
                <a:solidFill>
                  <a:schemeClr val="bg1"/>
                </a:solidFill>
              </a:rPr>
              <a:t>! </a:t>
            </a:r>
          </a:p>
          <a:p>
            <a:r>
              <a:rPr lang="en-US" sz="1200" dirty="0">
                <a:solidFill>
                  <a:schemeClr val="bg1"/>
                </a:solidFill>
              </a:rPr>
              <a:t>What will you grab, launch, smash, or commandeer?</a:t>
            </a:r>
          </a:p>
          <a:p>
            <a:endParaRPr lang="en-US" dirty="0">
              <a:solidFill>
                <a:schemeClr val="bg1"/>
              </a:solidFill>
            </a:endParaRPr>
          </a:p>
          <a:p>
            <a:endParaRPr lang="en-US" dirty="0">
              <a:solidFill>
                <a:schemeClr val="bg1"/>
              </a:solidFill>
            </a:endParaRPr>
          </a:p>
          <a:p>
            <a:r>
              <a:rPr lang="en-US" b="1" dirty="0">
                <a:solidFill>
                  <a:srgbClr val="FFC000"/>
                </a:solidFill>
              </a:rPr>
              <a:t>Partner</a:t>
            </a:r>
            <a:r>
              <a:rPr lang="en-US" dirty="0">
                <a:solidFill>
                  <a:schemeClr val="bg1"/>
                </a:solidFill>
              </a:rPr>
              <a:t> up with players of any skill level! </a:t>
            </a:r>
          </a:p>
          <a:p>
            <a:r>
              <a:rPr lang="en-US" sz="1200" dirty="0">
                <a:solidFill>
                  <a:schemeClr val="bg1"/>
                </a:solidFill>
              </a:rPr>
              <a:t>Tag team moves, dynamic assists, and healing.  Work together to control A-</a:t>
            </a:r>
            <a:r>
              <a:rPr lang="en-US" sz="1200" dirty="0" err="1">
                <a:solidFill>
                  <a:schemeClr val="bg1"/>
                </a:solidFill>
              </a:rPr>
              <a:t>tron</a:t>
            </a:r>
            <a:r>
              <a:rPr lang="en-US" sz="1200" dirty="0">
                <a:solidFill>
                  <a:schemeClr val="bg1"/>
                </a:solidFill>
              </a:rPr>
              <a:t>!</a:t>
            </a:r>
          </a:p>
          <a:p>
            <a:r>
              <a:rPr lang="en-US" dirty="0">
                <a:solidFill>
                  <a:schemeClr val="bg1"/>
                </a:solidFill>
              </a:rPr>
              <a:t>	</a:t>
            </a:r>
          </a:p>
        </p:txBody>
      </p:sp>
      <p:pic>
        <p:nvPicPr>
          <p:cNvPr id="34" name="Picture 33">
            <a:extLst>
              <a:ext uri="{FF2B5EF4-FFF2-40B4-BE49-F238E27FC236}">
                <a16:creationId xmlns:a16="http://schemas.microsoft.com/office/drawing/2014/main" id="{4E2C1BEE-3C1B-693B-7C1C-D3C0162856B9}"/>
              </a:ext>
            </a:extLst>
          </p:cNvPr>
          <p:cNvPicPr>
            <a:picLocks noChangeAspect="1"/>
          </p:cNvPicPr>
          <p:nvPr/>
        </p:nvPicPr>
        <p:blipFill>
          <a:blip r:embed="rId2"/>
          <a:stretch>
            <a:fillRect/>
          </a:stretch>
        </p:blipFill>
        <p:spPr>
          <a:xfrm>
            <a:off x="5315139" y="2217810"/>
            <a:ext cx="1270978" cy="677854"/>
          </a:xfrm>
          <a:prstGeom prst="rect">
            <a:avLst/>
          </a:prstGeom>
        </p:spPr>
      </p:pic>
      <p:pic>
        <p:nvPicPr>
          <p:cNvPr id="36" name="Picture 35">
            <a:extLst>
              <a:ext uri="{FF2B5EF4-FFF2-40B4-BE49-F238E27FC236}">
                <a16:creationId xmlns:a16="http://schemas.microsoft.com/office/drawing/2014/main" id="{0D4786BA-F7A5-E803-4F9F-CE7BC36BF54B}"/>
              </a:ext>
            </a:extLst>
          </p:cNvPr>
          <p:cNvPicPr>
            <a:picLocks noChangeAspect="1"/>
          </p:cNvPicPr>
          <p:nvPr/>
        </p:nvPicPr>
        <p:blipFill>
          <a:blip r:embed="rId3"/>
          <a:stretch>
            <a:fillRect/>
          </a:stretch>
        </p:blipFill>
        <p:spPr>
          <a:xfrm>
            <a:off x="6575662" y="2264388"/>
            <a:ext cx="1270978" cy="677854"/>
          </a:xfrm>
          <a:prstGeom prst="rect">
            <a:avLst/>
          </a:prstGeom>
        </p:spPr>
      </p:pic>
      <p:pic>
        <p:nvPicPr>
          <p:cNvPr id="38" name="Picture 37">
            <a:extLst>
              <a:ext uri="{FF2B5EF4-FFF2-40B4-BE49-F238E27FC236}">
                <a16:creationId xmlns:a16="http://schemas.microsoft.com/office/drawing/2014/main" id="{2A84FD0E-203D-E580-FD3A-D3D877429F72}"/>
              </a:ext>
            </a:extLst>
          </p:cNvPr>
          <p:cNvPicPr>
            <a:picLocks noChangeAspect="1"/>
          </p:cNvPicPr>
          <p:nvPr/>
        </p:nvPicPr>
        <p:blipFill>
          <a:blip r:embed="rId4"/>
          <a:stretch>
            <a:fillRect/>
          </a:stretch>
        </p:blipFill>
        <p:spPr>
          <a:xfrm>
            <a:off x="8067411" y="2327845"/>
            <a:ext cx="1270978" cy="677854"/>
          </a:xfrm>
          <a:prstGeom prst="rect">
            <a:avLst/>
          </a:prstGeom>
        </p:spPr>
      </p:pic>
      <p:pic>
        <p:nvPicPr>
          <p:cNvPr id="40" name="Picture 39">
            <a:extLst>
              <a:ext uri="{FF2B5EF4-FFF2-40B4-BE49-F238E27FC236}">
                <a16:creationId xmlns:a16="http://schemas.microsoft.com/office/drawing/2014/main" id="{B932289B-2926-23BC-F023-80FCB0FBAE41}"/>
              </a:ext>
            </a:extLst>
          </p:cNvPr>
          <p:cNvPicPr>
            <a:picLocks noChangeAspect="1"/>
          </p:cNvPicPr>
          <p:nvPr/>
        </p:nvPicPr>
        <p:blipFill>
          <a:blip r:embed="rId5"/>
          <a:stretch>
            <a:fillRect/>
          </a:stretch>
        </p:blipFill>
        <p:spPr>
          <a:xfrm>
            <a:off x="5882437" y="2508768"/>
            <a:ext cx="1270978" cy="677854"/>
          </a:xfrm>
          <a:prstGeom prst="rect">
            <a:avLst/>
          </a:prstGeom>
        </p:spPr>
      </p:pic>
      <p:pic>
        <p:nvPicPr>
          <p:cNvPr id="42" name="Picture 41">
            <a:extLst>
              <a:ext uri="{FF2B5EF4-FFF2-40B4-BE49-F238E27FC236}">
                <a16:creationId xmlns:a16="http://schemas.microsoft.com/office/drawing/2014/main" id="{6FF65B76-1C7E-53A4-EA00-DCC2F4E3A87E}"/>
              </a:ext>
            </a:extLst>
          </p:cNvPr>
          <p:cNvPicPr>
            <a:picLocks noChangeAspect="1"/>
          </p:cNvPicPr>
          <p:nvPr/>
        </p:nvPicPr>
        <p:blipFill>
          <a:blip r:embed="rId6"/>
          <a:stretch>
            <a:fillRect/>
          </a:stretch>
        </p:blipFill>
        <p:spPr>
          <a:xfrm>
            <a:off x="7358844" y="2383091"/>
            <a:ext cx="1270978" cy="677854"/>
          </a:xfrm>
          <a:prstGeom prst="rect">
            <a:avLst/>
          </a:prstGeom>
        </p:spPr>
      </p:pic>
      <p:pic>
        <p:nvPicPr>
          <p:cNvPr id="44" name="Picture 43">
            <a:extLst>
              <a:ext uri="{FF2B5EF4-FFF2-40B4-BE49-F238E27FC236}">
                <a16:creationId xmlns:a16="http://schemas.microsoft.com/office/drawing/2014/main" id="{907CDD85-92A0-54E6-8670-16BCEE305028}"/>
              </a:ext>
            </a:extLst>
          </p:cNvPr>
          <p:cNvPicPr>
            <a:picLocks noChangeAspect="1"/>
          </p:cNvPicPr>
          <p:nvPr/>
        </p:nvPicPr>
        <p:blipFill>
          <a:blip r:embed="rId7"/>
          <a:stretch>
            <a:fillRect/>
          </a:stretch>
        </p:blipFill>
        <p:spPr>
          <a:xfrm>
            <a:off x="9071364" y="2414487"/>
            <a:ext cx="1270978" cy="677854"/>
          </a:xfrm>
          <a:prstGeom prst="rect">
            <a:avLst/>
          </a:prstGeom>
        </p:spPr>
      </p:pic>
      <p:pic>
        <p:nvPicPr>
          <p:cNvPr id="46" name="Picture 45">
            <a:extLst>
              <a:ext uri="{FF2B5EF4-FFF2-40B4-BE49-F238E27FC236}">
                <a16:creationId xmlns:a16="http://schemas.microsoft.com/office/drawing/2014/main" id="{9B2E840C-8B39-DB28-8EBB-72C385292673}"/>
              </a:ext>
            </a:extLst>
          </p:cNvPr>
          <p:cNvPicPr>
            <a:picLocks noChangeAspect="1"/>
          </p:cNvPicPr>
          <p:nvPr/>
        </p:nvPicPr>
        <p:blipFill>
          <a:blip r:embed="rId8"/>
          <a:stretch>
            <a:fillRect/>
          </a:stretch>
        </p:blipFill>
        <p:spPr>
          <a:xfrm>
            <a:off x="10116160" y="2253053"/>
            <a:ext cx="1270978" cy="677854"/>
          </a:xfrm>
          <a:prstGeom prst="rect">
            <a:avLst/>
          </a:prstGeom>
          <a:noFill/>
        </p:spPr>
      </p:pic>
      <p:pic>
        <p:nvPicPr>
          <p:cNvPr id="48" name="Picture 47">
            <a:extLst>
              <a:ext uri="{FF2B5EF4-FFF2-40B4-BE49-F238E27FC236}">
                <a16:creationId xmlns:a16="http://schemas.microsoft.com/office/drawing/2014/main" id="{1262B4F8-D403-EE04-0C6B-CAF766525D03}"/>
              </a:ext>
            </a:extLst>
          </p:cNvPr>
          <p:cNvPicPr>
            <a:picLocks noChangeAspect="1"/>
          </p:cNvPicPr>
          <p:nvPr/>
        </p:nvPicPr>
        <p:blipFill>
          <a:blip r:embed="rId9"/>
          <a:stretch>
            <a:fillRect/>
          </a:stretch>
        </p:blipFill>
        <p:spPr>
          <a:xfrm>
            <a:off x="5780488" y="1939032"/>
            <a:ext cx="596241" cy="314021"/>
          </a:xfrm>
          <a:prstGeom prst="rect">
            <a:avLst/>
          </a:prstGeom>
        </p:spPr>
      </p:pic>
      <p:pic>
        <p:nvPicPr>
          <p:cNvPr id="50" name="Picture 49">
            <a:extLst>
              <a:ext uri="{FF2B5EF4-FFF2-40B4-BE49-F238E27FC236}">
                <a16:creationId xmlns:a16="http://schemas.microsoft.com/office/drawing/2014/main" id="{9424AA9A-B675-3581-F374-E1D666530826}"/>
              </a:ext>
            </a:extLst>
          </p:cNvPr>
          <p:cNvPicPr>
            <a:picLocks noChangeAspect="1"/>
          </p:cNvPicPr>
          <p:nvPr/>
        </p:nvPicPr>
        <p:blipFill>
          <a:blip r:embed="rId10"/>
          <a:stretch>
            <a:fillRect/>
          </a:stretch>
        </p:blipFill>
        <p:spPr>
          <a:xfrm>
            <a:off x="8729709" y="1835955"/>
            <a:ext cx="1270978" cy="669383"/>
          </a:xfrm>
          <a:prstGeom prst="rect">
            <a:avLst/>
          </a:prstGeom>
        </p:spPr>
      </p:pic>
      <p:pic>
        <p:nvPicPr>
          <p:cNvPr id="52" name="Picture 51">
            <a:extLst>
              <a:ext uri="{FF2B5EF4-FFF2-40B4-BE49-F238E27FC236}">
                <a16:creationId xmlns:a16="http://schemas.microsoft.com/office/drawing/2014/main" id="{34556708-1565-9C53-45F5-B63A14FADD5C}"/>
              </a:ext>
            </a:extLst>
          </p:cNvPr>
          <p:cNvPicPr>
            <a:picLocks noChangeAspect="1"/>
          </p:cNvPicPr>
          <p:nvPr/>
        </p:nvPicPr>
        <p:blipFill>
          <a:blip r:embed="rId11"/>
          <a:stretch>
            <a:fillRect/>
          </a:stretch>
        </p:blipFill>
        <p:spPr>
          <a:xfrm>
            <a:off x="7904533" y="1761350"/>
            <a:ext cx="1270978" cy="669383"/>
          </a:xfrm>
          <a:prstGeom prst="rect">
            <a:avLst/>
          </a:prstGeom>
        </p:spPr>
      </p:pic>
      <p:pic>
        <p:nvPicPr>
          <p:cNvPr id="54" name="Picture 53">
            <a:extLst>
              <a:ext uri="{FF2B5EF4-FFF2-40B4-BE49-F238E27FC236}">
                <a16:creationId xmlns:a16="http://schemas.microsoft.com/office/drawing/2014/main" id="{185D1238-0A2F-1381-CEBA-D342F67FCCD7}"/>
              </a:ext>
            </a:extLst>
          </p:cNvPr>
          <p:cNvPicPr>
            <a:picLocks noChangeAspect="1"/>
          </p:cNvPicPr>
          <p:nvPr/>
        </p:nvPicPr>
        <p:blipFill>
          <a:blip r:embed="rId12"/>
          <a:stretch>
            <a:fillRect/>
          </a:stretch>
        </p:blipFill>
        <p:spPr>
          <a:xfrm>
            <a:off x="6948101" y="1737980"/>
            <a:ext cx="1270978" cy="669383"/>
          </a:xfrm>
          <a:prstGeom prst="rect">
            <a:avLst/>
          </a:prstGeom>
        </p:spPr>
      </p:pic>
      <p:pic>
        <p:nvPicPr>
          <p:cNvPr id="56" name="Picture 55">
            <a:extLst>
              <a:ext uri="{FF2B5EF4-FFF2-40B4-BE49-F238E27FC236}">
                <a16:creationId xmlns:a16="http://schemas.microsoft.com/office/drawing/2014/main" id="{98633A57-9CCE-67F9-01DA-1215CCC66006}"/>
              </a:ext>
            </a:extLst>
          </p:cNvPr>
          <p:cNvPicPr>
            <a:picLocks noChangeAspect="1"/>
          </p:cNvPicPr>
          <p:nvPr/>
        </p:nvPicPr>
        <p:blipFill>
          <a:blip r:embed="rId13"/>
          <a:stretch>
            <a:fillRect/>
          </a:stretch>
        </p:blipFill>
        <p:spPr>
          <a:xfrm>
            <a:off x="9644003" y="1761350"/>
            <a:ext cx="1270978" cy="669383"/>
          </a:xfrm>
          <a:prstGeom prst="rect">
            <a:avLst/>
          </a:prstGeom>
        </p:spPr>
      </p:pic>
      <p:pic>
        <p:nvPicPr>
          <p:cNvPr id="58" name="Picture 57">
            <a:extLst>
              <a:ext uri="{FF2B5EF4-FFF2-40B4-BE49-F238E27FC236}">
                <a16:creationId xmlns:a16="http://schemas.microsoft.com/office/drawing/2014/main" id="{5C817578-C985-C351-E173-4279E6ECF1FC}"/>
              </a:ext>
            </a:extLst>
          </p:cNvPr>
          <p:cNvPicPr>
            <a:picLocks noChangeAspect="1"/>
          </p:cNvPicPr>
          <p:nvPr/>
        </p:nvPicPr>
        <p:blipFill>
          <a:blip r:embed="rId14"/>
          <a:stretch>
            <a:fillRect/>
          </a:stretch>
        </p:blipFill>
        <p:spPr>
          <a:xfrm>
            <a:off x="10616222" y="1902839"/>
            <a:ext cx="1270978" cy="669383"/>
          </a:xfrm>
          <a:prstGeom prst="rect">
            <a:avLst/>
          </a:prstGeom>
        </p:spPr>
      </p:pic>
      <p:pic>
        <p:nvPicPr>
          <p:cNvPr id="60" name="Picture 59">
            <a:extLst>
              <a:ext uri="{FF2B5EF4-FFF2-40B4-BE49-F238E27FC236}">
                <a16:creationId xmlns:a16="http://schemas.microsoft.com/office/drawing/2014/main" id="{EA5A7F20-EBC2-5A8E-4CA8-58D6EF25E26E}"/>
              </a:ext>
            </a:extLst>
          </p:cNvPr>
          <p:cNvPicPr>
            <a:picLocks noChangeAspect="1"/>
          </p:cNvPicPr>
          <p:nvPr/>
        </p:nvPicPr>
        <p:blipFill>
          <a:blip r:embed="rId15"/>
          <a:stretch>
            <a:fillRect/>
          </a:stretch>
        </p:blipFill>
        <p:spPr>
          <a:xfrm>
            <a:off x="6032958" y="1835956"/>
            <a:ext cx="1270978" cy="669383"/>
          </a:xfrm>
          <a:prstGeom prst="rect">
            <a:avLst/>
          </a:prstGeom>
        </p:spPr>
      </p:pic>
      <p:pic>
        <p:nvPicPr>
          <p:cNvPr id="62" name="Picture 61">
            <a:extLst>
              <a:ext uri="{FF2B5EF4-FFF2-40B4-BE49-F238E27FC236}">
                <a16:creationId xmlns:a16="http://schemas.microsoft.com/office/drawing/2014/main" id="{83D058F7-DD34-615D-F93C-251DFD8A4D78}"/>
              </a:ext>
            </a:extLst>
          </p:cNvPr>
          <p:cNvPicPr>
            <a:picLocks noChangeAspect="1"/>
          </p:cNvPicPr>
          <p:nvPr/>
        </p:nvPicPr>
        <p:blipFill>
          <a:blip r:embed="rId16"/>
          <a:stretch>
            <a:fillRect/>
          </a:stretch>
        </p:blipFill>
        <p:spPr>
          <a:xfrm>
            <a:off x="6053070" y="3520332"/>
            <a:ext cx="1528464" cy="258366"/>
          </a:xfrm>
          <a:prstGeom prst="rect">
            <a:avLst/>
          </a:prstGeom>
        </p:spPr>
      </p:pic>
      <p:pic>
        <p:nvPicPr>
          <p:cNvPr id="64" name="Picture 63">
            <a:extLst>
              <a:ext uri="{FF2B5EF4-FFF2-40B4-BE49-F238E27FC236}">
                <a16:creationId xmlns:a16="http://schemas.microsoft.com/office/drawing/2014/main" id="{9825B6A3-D644-97FF-5001-63F2326B472D}"/>
              </a:ext>
            </a:extLst>
          </p:cNvPr>
          <p:cNvPicPr>
            <a:picLocks noChangeAspect="1"/>
          </p:cNvPicPr>
          <p:nvPr/>
        </p:nvPicPr>
        <p:blipFill>
          <a:blip r:embed="rId17"/>
          <a:stretch>
            <a:fillRect/>
          </a:stretch>
        </p:blipFill>
        <p:spPr>
          <a:xfrm>
            <a:off x="7775790" y="3520332"/>
            <a:ext cx="1528464" cy="258366"/>
          </a:xfrm>
          <a:prstGeom prst="rect">
            <a:avLst/>
          </a:prstGeom>
        </p:spPr>
      </p:pic>
      <p:pic>
        <p:nvPicPr>
          <p:cNvPr id="66" name="Picture 65">
            <a:extLst>
              <a:ext uri="{FF2B5EF4-FFF2-40B4-BE49-F238E27FC236}">
                <a16:creationId xmlns:a16="http://schemas.microsoft.com/office/drawing/2014/main" id="{6E508A27-D153-D05D-41C5-158D2127C2DA}"/>
              </a:ext>
            </a:extLst>
          </p:cNvPr>
          <p:cNvPicPr>
            <a:picLocks noChangeAspect="1"/>
          </p:cNvPicPr>
          <p:nvPr/>
        </p:nvPicPr>
        <p:blipFill>
          <a:blip r:embed="rId18"/>
          <a:stretch>
            <a:fillRect/>
          </a:stretch>
        </p:blipFill>
        <p:spPr>
          <a:xfrm>
            <a:off x="9498510" y="3517511"/>
            <a:ext cx="1592899" cy="269258"/>
          </a:xfrm>
          <a:prstGeom prst="rect">
            <a:avLst/>
          </a:prstGeom>
        </p:spPr>
      </p:pic>
      <p:pic>
        <p:nvPicPr>
          <p:cNvPr id="68" name="Picture 67">
            <a:extLst>
              <a:ext uri="{FF2B5EF4-FFF2-40B4-BE49-F238E27FC236}">
                <a16:creationId xmlns:a16="http://schemas.microsoft.com/office/drawing/2014/main" id="{41AAA1B3-4544-55DB-E082-5C97CB362609}"/>
              </a:ext>
            </a:extLst>
          </p:cNvPr>
          <p:cNvPicPr>
            <a:picLocks noChangeAspect="1"/>
          </p:cNvPicPr>
          <p:nvPr/>
        </p:nvPicPr>
        <p:blipFill>
          <a:blip r:embed="rId19"/>
          <a:stretch>
            <a:fillRect/>
          </a:stretch>
        </p:blipFill>
        <p:spPr>
          <a:xfrm>
            <a:off x="5898242" y="4470192"/>
            <a:ext cx="619684" cy="297746"/>
          </a:xfrm>
          <a:prstGeom prst="rect">
            <a:avLst/>
          </a:prstGeom>
        </p:spPr>
      </p:pic>
      <p:pic>
        <p:nvPicPr>
          <p:cNvPr id="70" name="Picture 69">
            <a:extLst>
              <a:ext uri="{FF2B5EF4-FFF2-40B4-BE49-F238E27FC236}">
                <a16:creationId xmlns:a16="http://schemas.microsoft.com/office/drawing/2014/main" id="{EFBBB52A-2024-9EEA-5FD7-E985C6643CAF}"/>
              </a:ext>
            </a:extLst>
          </p:cNvPr>
          <p:cNvPicPr>
            <a:picLocks noChangeAspect="1"/>
          </p:cNvPicPr>
          <p:nvPr/>
        </p:nvPicPr>
        <p:blipFill>
          <a:blip r:embed="rId20"/>
          <a:stretch>
            <a:fillRect/>
          </a:stretch>
        </p:blipFill>
        <p:spPr>
          <a:xfrm>
            <a:off x="8409237" y="4212142"/>
            <a:ext cx="477674" cy="278643"/>
          </a:xfrm>
          <a:prstGeom prst="rect">
            <a:avLst/>
          </a:prstGeom>
        </p:spPr>
      </p:pic>
      <p:pic>
        <p:nvPicPr>
          <p:cNvPr id="72" name="Picture 71">
            <a:extLst>
              <a:ext uri="{FF2B5EF4-FFF2-40B4-BE49-F238E27FC236}">
                <a16:creationId xmlns:a16="http://schemas.microsoft.com/office/drawing/2014/main" id="{F8C7B9FE-5BD8-C0E9-66C1-B1F41A5A4B60}"/>
              </a:ext>
            </a:extLst>
          </p:cNvPr>
          <p:cNvPicPr>
            <a:picLocks noChangeAspect="1"/>
          </p:cNvPicPr>
          <p:nvPr/>
        </p:nvPicPr>
        <p:blipFill>
          <a:blip r:embed="rId21"/>
          <a:stretch>
            <a:fillRect/>
          </a:stretch>
        </p:blipFill>
        <p:spPr>
          <a:xfrm>
            <a:off x="8911358" y="4507029"/>
            <a:ext cx="836542" cy="653722"/>
          </a:xfrm>
          <a:prstGeom prst="rect">
            <a:avLst/>
          </a:prstGeom>
        </p:spPr>
      </p:pic>
      <p:pic>
        <p:nvPicPr>
          <p:cNvPr id="74" name="Picture 73">
            <a:extLst>
              <a:ext uri="{FF2B5EF4-FFF2-40B4-BE49-F238E27FC236}">
                <a16:creationId xmlns:a16="http://schemas.microsoft.com/office/drawing/2014/main" id="{73FF8599-4290-800B-F1D0-72C3752C3999}"/>
              </a:ext>
            </a:extLst>
          </p:cNvPr>
          <p:cNvPicPr>
            <a:picLocks noChangeAspect="1"/>
          </p:cNvPicPr>
          <p:nvPr/>
        </p:nvPicPr>
        <p:blipFill>
          <a:blip r:embed="rId22"/>
          <a:stretch>
            <a:fillRect/>
          </a:stretch>
        </p:blipFill>
        <p:spPr>
          <a:xfrm>
            <a:off x="6553516" y="4482075"/>
            <a:ext cx="229861" cy="229861"/>
          </a:xfrm>
          <a:prstGeom prst="rect">
            <a:avLst/>
          </a:prstGeom>
        </p:spPr>
      </p:pic>
      <p:pic>
        <p:nvPicPr>
          <p:cNvPr id="76" name="Picture 75">
            <a:extLst>
              <a:ext uri="{FF2B5EF4-FFF2-40B4-BE49-F238E27FC236}">
                <a16:creationId xmlns:a16="http://schemas.microsoft.com/office/drawing/2014/main" id="{957BC4D1-D518-7CD2-EC4B-EC64F6EB639A}"/>
              </a:ext>
            </a:extLst>
          </p:cNvPr>
          <p:cNvPicPr>
            <a:picLocks noChangeAspect="1"/>
          </p:cNvPicPr>
          <p:nvPr/>
        </p:nvPicPr>
        <p:blipFill>
          <a:blip r:embed="rId23"/>
          <a:stretch>
            <a:fillRect/>
          </a:stretch>
        </p:blipFill>
        <p:spPr>
          <a:xfrm>
            <a:off x="6344702" y="4243906"/>
            <a:ext cx="251517" cy="251517"/>
          </a:xfrm>
          <a:prstGeom prst="rect">
            <a:avLst/>
          </a:prstGeom>
        </p:spPr>
      </p:pic>
      <p:pic>
        <p:nvPicPr>
          <p:cNvPr id="78" name="Picture 77">
            <a:extLst>
              <a:ext uri="{FF2B5EF4-FFF2-40B4-BE49-F238E27FC236}">
                <a16:creationId xmlns:a16="http://schemas.microsoft.com/office/drawing/2014/main" id="{1D974696-25F0-EE8D-036A-D459FBAD797B}"/>
              </a:ext>
            </a:extLst>
          </p:cNvPr>
          <p:cNvPicPr>
            <a:picLocks noChangeAspect="1"/>
          </p:cNvPicPr>
          <p:nvPr/>
        </p:nvPicPr>
        <p:blipFill>
          <a:blip r:embed="rId24"/>
          <a:stretch>
            <a:fillRect/>
          </a:stretch>
        </p:blipFill>
        <p:spPr>
          <a:xfrm>
            <a:off x="6826822" y="4395630"/>
            <a:ext cx="666377" cy="666377"/>
          </a:xfrm>
          <a:prstGeom prst="rect">
            <a:avLst/>
          </a:prstGeom>
        </p:spPr>
      </p:pic>
      <p:pic>
        <p:nvPicPr>
          <p:cNvPr id="80" name="Picture 79">
            <a:extLst>
              <a:ext uri="{FF2B5EF4-FFF2-40B4-BE49-F238E27FC236}">
                <a16:creationId xmlns:a16="http://schemas.microsoft.com/office/drawing/2014/main" id="{A033E488-6BFC-12DD-C668-BD3EBA6E34A2}"/>
              </a:ext>
            </a:extLst>
          </p:cNvPr>
          <p:cNvPicPr>
            <a:picLocks noChangeAspect="1"/>
          </p:cNvPicPr>
          <p:nvPr/>
        </p:nvPicPr>
        <p:blipFill>
          <a:blip r:embed="rId25"/>
          <a:stretch>
            <a:fillRect/>
          </a:stretch>
        </p:blipFill>
        <p:spPr>
          <a:xfrm>
            <a:off x="7888829" y="4270077"/>
            <a:ext cx="1043993" cy="1043993"/>
          </a:xfrm>
          <a:prstGeom prst="rect">
            <a:avLst/>
          </a:prstGeom>
        </p:spPr>
      </p:pic>
      <p:pic>
        <p:nvPicPr>
          <p:cNvPr id="82" name="Picture 81">
            <a:extLst>
              <a:ext uri="{FF2B5EF4-FFF2-40B4-BE49-F238E27FC236}">
                <a16:creationId xmlns:a16="http://schemas.microsoft.com/office/drawing/2014/main" id="{6050D464-5433-34CA-5932-21B15768FA27}"/>
              </a:ext>
            </a:extLst>
          </p:cNvPr>
          <p:cNvPicPr>
            <a:picLocks noChangeAspect="1"/>
          </p:cNvPicPr>
          <p:nvPr/>
        </p:nvPicPr>
        <p:blipFill>
          <a:blip r:embed="rId26"/>
          <a:stretch>
            <a:fillRect/>
          </a:stretch>
        </p:blipFill>
        <p:spPr>
          <a:xfrm>
            <a:off x="9856197" y="3969429"/>
            <a:ext cx="1550885" cy="1001525"/>
          </a:xfrm>
          <a:prstGeom prst="rect">
            <a:avLst/>
          </a:prstGeom>
        </p:spPr>
      </p:pic>
      <p:pic>
        <p:nvPicPr>
          <p:cNvPr id="84" name="Picture 83">
            <a:extLst>
              <a:ext uri="{FF2B5EF4-FFF2-40B4-BE49-F238E27FC236}">
                <a16:creationId xmlns:a16="http://schemas.microsoft.com/office/drawing/2014/main" id="{A08CA5C9-C5E9-201D-35B4-4442D8548877}"/>
              </a:ext>
            </a:extLst>
          </p:cNvPr>
          <p:cNvPicPr>
            <a:picLocks noChangeAspect="1"/>
          </p:cNvPicPr>
          <p:nvPr/>
        </p:nvPicPr>
        <p:blipFill>
          <a:blip r:embed="rId27"/>
          <a:stretch>
            <a:fillRect/>
          </a:stretch>
        </p:blipFill>
        <p:spPr>
          <a:xfrm>
            <a:off x="9987127" y="4860569"/>
            <a:ext cx="258065" cy="271232"/>
          </a:xfrm>
          <a:prstGeom prst="rect">
            <a:avLst/>
          </a:prstGeom>
        </p:spPr>
      </p:pic>
      <p:pic>
        <p:nvPicPr>
          <p:cNvPr id="86" name="Picture 85">
            <a:extLst>
              <a:ext uri="{FF2B5EF4-FFF2-40B4-BE49-F238E27FC236}">
                <a16:creationId xmlns:a16="http://schemas.microsoft.com/office/drawing/2014/main" id="{514849DA-6AAE-0C53-1310-DC50D19A5D28}"/>
              </a:ext>
            </a:extLst>
          </p:cNvPr>
          <p:cNvPicPr>
            <a:picLocks noChangeAspect="1"/>
          </p:cNvPicPr>
          <p:nvPr/>
        </p:nvPicPr>
        <p:blipFill>
          <a:blip r:embed="rId28"/>
          <a:stretch>
            <a:fillRect/>
          </a:stretch>
        </p:blipFill>
        <p:spPr>
          <a:xfrm>
            <a:off x="11280327" y="4081221"/>
            <a:ext cx="381314" cy="889733"/>
          </a:xfrm>
          <a:prstGeom prst="rect">
            <a:avLst/>
          </a:prstGeom>
        </p:spPr>
      </p:pic>
      <p:pic>
        <p:nvPicPr>
          <p:cNvPr id="88" name="Picture 87">
            <a:extLst>
              <a:ext uri="{FF2B5EF4-FFF2-40B4-BE49-F238E27FC236}">
                <a16:creationId xmlns:a16="http://schemas.microsoft.com/office/drawing/2014/main" id="{E57E4C79-66A7-C703-CAEE-FAA5F77172DA}"/>
              </a:ext>
            </a:extLst>
          </p:cNvPr>
          <p:cNvPicPr>
            <a:picLocks noChangeAspect="1"/>
          </p:cNvPicPr>
          <p:nvPr/>
        </p:nvPicPr>
        <p:blipFill>
          <a:blip r:embed="rId29"/>
          <a:stretch>
            <a:fillRect/>
          </a:stretch>
        </p:blipFill>
        <p:spPr>
          <a:xfrm>
            <a:off x="7493199" y="4043589"/>
            <a:ext cx="737284" cy="665001"/>
          </a:xfrm>
          <a:prstGeom prst="rect">
            <a:avLst/>
          </a:prstGeom>
        </p:spPr>
      </p:pic>
      <p:pic>
        <p:nvPicPr>
          <p:cNvPr id="90" name="Picture 89">
            <a:extLst>
              <a:ext uri="{FF2B5EF4-FFF2-40B4-BE49-F238E27FC236}">
                <a16:creationId xmlns:a16="http://schemas.microsoft.com/office/drawing/2014/main" id="{E64EBF8D-1E42-7284-3DF3-96F969F65B07}"/>
              </a:ext>
            </a:extLst>
          </p:cNvPr>
          <p:cNvPicPr>
            <a:picLocks noChangeAspect="1"/>
          </p:cNvPicPr>
          <p:nvPr/>
        </p:nvPicPr>
        <p:blipFill>
          <a:blip r:embed="rId30"/>
          <a:stretch>
            <a:fillRect/>
          </a:stretch>
        </p:blipFill>
        <p:spPr>
          <a:xfrm>
            <a:off x="5224040" y="4532333"/>
            <a:ext cx="3482827" cy="1958910"/>
          </a:xfrm>
          <a:prstGeom prst="rect">
            <a:avLst/>
          </a:prstGeom>
        </p:spPr>
      </p:pic>
      <p:pic>
        <p:nvPicPr>
          <p:cNvPr id="92" name="Picture 91">
            <a:extLst>
              <a:ext uri="{FF2B5EF4-FFF2-40B4-BE49-F238E27FC236}">
                <a16:creationId xmlns:a16="http://schemas.microsoft.com/office/drawing/2014/main" id="{7D27F4C0-E000-C1C3-C547-91C13657F2C7}"/>
              </a:ext>
            </a:extLst>
          </p:cNvPr>
          <p:cNvPicPr>
            <a:picLocks noChangeAspect="1"/>
          </p:cNvPicPr>
          <p:nvPr/>
        </p:nvPicPr>
        <p:blipFill>
          <a:blip r:embed="rId31"/>
          <a:stretch>
            <a:fillRect/>
          </a:stretch>
        </p:blipFill>
        <p:spPr>
          <a:xfrm>
            <a:off x="6800293" y="5398296"/>
            <a:ext cx="2008819" cy="1129857"/>
          </a:xfrm>
          <a:prstGeom prst="rect">
            <a:avLst/>
          </a:prstGeom>
        </p:spPr>
      </p:pic>
      <p:pic>
        <p:nvPicPr>
          <p:cNvPr id="94" name="Picture 93">
            <a:extLst>
              <a:ext uri="{FF2B5EF4-FFF2-40B4-BE49-F238E27FC236}">
                <a16:creationId xmlns:a16="http://schemas.microsoft.com/office/drawing/2014/main" id="{4B6B3A4F-F7A4-54B2-7ACE-A5E84CAB734C}"/>
              </a:ext>
            </a:extLst>
          </p:cNvPr>
          <p:cNvPicPr>
            <a:picLocks noChangeAspect="1"/>
          </p:cNvPicPr>
          <p:nvPr/>
        </p:nvPicPr>
        <p:blipFill>
          <a:blip r:embed="rId32"/>
          <a:stretch>
            <a:fillRect/>
          </a:stretch>
        </p:blipFill>
        <p:spPr>
          <a:xfrm>
            <a:off x="8095022" y="5302255"/>
            <a:ext cx="557179" cy="557179"/>
          </a:xfrm>
          <a:prstGeom prst="rect">
            <a:avLst/>
          </a:prstGeom>
        </p:spPr>
      </p:pic>
      <p:pic>
        <p:nvPicPr>
          <p:cNvPr id="96" name="Picture 95">
            <a:extLst>
              <a:ext uri="{FF2B5EF4-FFF2-40B4-BE49-F238E27FC236}">
                <a16:creationId xmlns:a16="http://schemas.microsoft.com/office/drawing/2014/main" id="{F32D5915-7B88-44E7-2D28-A0C116FCA3D7}"/>
              </a:ext>
            </a:extLst>
          </p:cNvPr>
          <p:cNvPicPr>
            <a:picLocks noChangeAspect="1"/>
          </p:cNvPicPr>
          <p:nvPr/>
        </p:nvPicPr>
        <p:blipFill>
          <a:blip r:embed="rId33"/>
          <a:stretch>
            <a:fillRect/>
          </a:stretch>
        </p:blipFill>
        <p:spPr>
          <a:xfrm>
            <a:off x="9050607" y="5278270"/>
            <a:ext cx="899561" cy="911968"/>
          </a:xfrm>
          <a:prstGeom prst="rect">
            <a:avLst/>
          </a:prstGeom>
        </p:spPr>
      </p:pic>
      <p:pic>
        <p:nvPicPr>
          <p:cNvPr id="98" name="Picture 97">
            <a:extLst>
              <a:ext uri="{FF2B5EF4-FFF2-40B4-BE49-F238E27FC236}">
                <a16:creationId xmlns:a16="http://schemas.microsoft.com/office/drawing/2014/main" id="{D11D6AFB-0A4A-0CCC-14AC-5923A2678A19}"/>
              </a:ext>
            </a:extLst>
          </p:cNvPr>
          <p:cNvPicPr>
            <a:picLocks noChangeAspect="1"/>
          </p:cNvPicPr>
          <p:nvPr/>
        </p:nvPicPr>
        <p:blipFill>
          <a:blip r:embed="rId34"/>
          <a:stretch>
            <a:fillRect/>
          </a:stretch>
        </p:blipFill>
        <p:spPr>
          <a:xfrm>
            <a:off x="9807012" y="4708590"/>
            <a:ext cx="2854746" cy="2283797"/>
          </a:xfrm>
          <a:prstGeom prst="rect">
            <a:avLst/>
          </a:prstGeom>
        </p:spPr>
      </p:pic>
    </p:spTree>
    <p:extLst>
      <p:ext uri="{BB962C8B-B14F-4D97-AF65-F5344CB8AC3E}">
        <p14:creationId xmlns:p14="http://schemas.microsoft.com/office/powerpoint/2010/main" val="4200563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81C538F-3B9B-8070-C503-1B7EE6A3B950}"/>
              </a:ext>
            </a:extLst>
          </p:cNvPr>
          <p:cNvSpPr txBox="1">
            <a:spLocks/>
          </p:cNvSpPr>
          <p:nvPr/>
        </p:nvSpPr>
        <p:spPr>
          <a:xfrm>
            <a:off x="609599" y="427038"/>
            <a:ext cx="10004982" cy="1143000"/>
          </a:xfrm>
          <a:prstGeom prst="rect">
            <a:avLst/>
          </a:prstGeom>
          <a:effectLst>
            <a:outerShdw dist="50800" dir="2700000" algn="ctr" rotWithShape="0">
              <a:srgbClr val="9A1111"/>
            </a:outerShdw>
          </a:effectLst>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a:solidFill>
                  <a:srgbClr val="EBC014"/>
                </a:solidFill>
                <a:latin typeface="BadaBoom BB" panose="020B0603050302020204" pitchFamily="34" charset="0"/>
              </a:rPr>
              <a:t>Groove guard – sync. Command. Amplify.</a:t>
            </a:r>
            <a:endParaRPr lang="en-US" dirty="0"/>
          </a:p>
        </p:txBody>
      </p:sp>
      <p:pic>
        <p:nvPicPr>
          <p:cNvPr id="2" name="Online Media 1" title="StarScalers Groove Guard Demo">
            <a:hlinkClick r:id="" action="ppaction://media"/>
            <a:extLst>
              <a:ext uri="{FF2B5EF4-FFF2-40B4-BE49-F238E27FC236}">
                <a16:creationId xmlns:a16="http://schemas.microsoft.com/office/drawing/2014/main" id="{3481B2E0-B2B2-5B05-B192-E03381A3C553}"/>
              </a:ext>
            </a:extLst>
          </p:cNvPr>
          <p:cNvPicPr>
            <a:picLocks noRot="1" noChangeAspect="1"/>
          </p:cNvPicPr>
          <p:nvPr>
            <a:videoFile r:link="rId1"/>
          </p:nvPr>
        </p:nvPicPr>
        <p:blipFill>
          <a:blip r:embed="rId3"/>
          <a:stretch>
            <a:fillRect/>
          </a:stretch>
        </p:blipFill>
        <p:spPr>
          <a:xfrm>
            <a:off x="7256608" y="1649308"/>
            <a:ext cx="4277692" cy="2416902"/>
          </a:xfrm>
          <a:prstGeom prst="rect">
            <a:avLst/>
          </a:prstGeom>
          <a:ln w="38100">
            <a:solidFill>
              <a:schemeClr val="bg1"/>
            </a:solidFill>
          </a:ln>
          <a:effectLst>
            <a:outerShdw dist="101600" dir="2700000" algn="ctr" rotWithShape="0">
              <a:schemeClr val="tx1"/>
            </a:outerShdw>
          </a:effectLst>
        </p:spPr>
      </p:pic>
      <p:pic>
        <p:nvPicPr>
          <p:cNvPr id="8" name="Picture 7">
            <a:extLst>
              <a:ext uri="{FF2B5EF4-FFF2-40B4-BE49-F238E27FC236}">
                <a16:creationId xmlns:a16="http://schemas.microsoft.com/office/drawing/2014/main" id="{12053B8C-0BA2-0A74-3BF0-A55A49B1B8C2}"/>
              </a:ext>
            </a:extLst>
          </p:cNvPr>
          <p:cNvPicPr>
            <a:picLocks noChangeAspect="1"/>
          </p:cNvPicPr>
          <p:nvPr/>
        </p:nvPicPr>
        <p:blipFill>
          <a:blip r:embed="rId4"/>
          <a:stretch>
            <a:fillRect/>
          </a:stretch>
        </p:blipFill>
        <p:spPr>
          <a:xfrm>
            <a:off x="5512952" y="3711156"/>
            <a:ext cx="3882502" cy="2995072"/>
          </a:xfrm>
          <a:prstGeom prst="rect">
            <a:avLst/>
          </a:prstGeom>
          <a:effectLst>
            <a:outerShdw blurRad="50800" dist="50800" dir="5400000" algn="ctr" rotWithShape="0">
              <a:schemeClr val="tx2">
                <a:lumMod val="40000"/>
                <a:lumOff val="60000"/>
              </a:schemeClr>
            </a:outerShdw>
          </a:effectLst>
        </p:spPr>
      </p:pic>
      <p:sp>
        <p:nvSpPr>
          <p:cNvPr id="4" name="Speech Bubble: Rectangle with Corners Rounded 3">
            <a:extLst>
              <a:ext uri="{FF2B5EF4-FFF2-40B4-BE49-F238E27FC236}">
                <a16:creationId xmlns:a16="http://schemas.microsoft.com/office/drawing/2014/main" id="{41894092-4A91-73C5-ECC5-44590F8F6270}"/>
              </a:ext>
            </a:extLst>
          </p:cNvPr>
          <p:cNvSpPr/>
          <p:nvPr/>
        </p:nvSpPr>
        <p:spPr>
          <a:xfrm>
            <a:off x="8759402" y="3656824"/>
            <a:ext cx="3109326" cy="832049"/>
          </a:xfrm>
          <a:prstGeom prst="wedgeRoundRectCallout">
            <a:avLst>
              <a:gd name="adj1" fmla="val -59238"/>
              <a:gd name="adj2" fmla="val 44218"/>
              <a:gd name="adj3" fmla="val 16667"/>
            </a:avLst>
          </a:prstGeom>
          <a:solidFill>
            <a:schemeClr val="bg1"/>
          </a:solidFill>
          <a:ln w="25400">
            <a:solidFill>
              <a:schemeClr val="tx1"/>
            </a:solidFill>
            <a:round/>
          </a:ln>
          <a:effectLst>
            <a:outerShdw dist="25400" dir="2700000" rotWithShape="0">
              <a:srgbClr val="000000"/>
            </a:outerShdw>
          </a:effectLst>
        </p:spPr>
        <p:style>
          <a:lnRef idx="1">
            <a:schemeClr val="accent1"/>
          </a:lnRef>
          <a:fillRef idx="3">
            <a:schemeClr val="accent1"/>
          </a:fillRef>
          <a:effectRef idx="2">
            <a:schemeClr val="accent1"/>
          </a:effectRef>
          <a:fontRef idx="minor">
            <a:schemeClr val="lt1"/>
          </a:fontRef>
        </p:style>
        <p:txBody>
          <a:bodyPr lIns="91440" rIns="91440" rtlCol="0" anchor="t"/>
          <a:lstStyle/>
          <a:p>
            <a:r>
              <a:rPr lang="en-US" sz="1400" dirty="0">
                <a:solidFill>
                  <a:schemeClr val="tx1"/>
                </a:solidFill>
                <a:latin typeface="BadaBoom BB" panose="020B0603050302020204" pitchFamily="34" charset="0"/>
              </a:rPr>
              <a:t>Check out </a:t>
            </a:r>
            <a:r>
              <a:rPr lang="en-US" sz="1400" dirty="0">
                <a:solidFill>
                  <a:srgbClr val="FFC000"/>
                </a:solidFill>
                <a:latin typeface="BadaBoom BB" panose="020B0603050302020204" pitchFamily="34" charset="0"/>
              </a:rPr>
              <a:t>groove guard gameplay</a:t>
            </a:r>
            <a:r>
              <a:rPr lang="en-US" sz="1400" dirty="0">
                <a:solidFill>
                  <a:schemeClr val="tx1"/>
                </a:solidFill>
                <a:latin typeface="BadaBoom BB" panose="020B0603050302020204" pitchFamily="34" charset="0"/>
              </a:rPr>
              <a:t>! Stick around or fast forward to catch a glimpse of </a:t>
            </a:r>
            <a:r>
              <a:rPr lang="en-US" sz="1400" dirty="0">
                <a:solidFill>
                  <a:srgbClr val="FFC000"/>
                </a:solidFill>
                <a:latin typeface="BadaBoom BB" panose="020B0603050302020204" pitchFamily="34" charset="0"/>
              </a:rPr>
              <a:t>survival level one </a:t>
            </a:r>
            <a:r>
              <a:rPr lang="en-US" sz="1400" dirty="0">
                <a:solidFill>
                  <a:schemeClr val="tx1"/>
                </a:solidFill>
                <a:latin typeface="BadaBoom BB" panose="020B0603050302020204" pitchFamily="34" charset="0"/>
              </a:rPr>
              <a:t>chaos!</a:t>
            </a:r>
          </a:p>
        </p:txBody>
      </p:sp>
      <p:pic>
        <p:nvPicPr>
          <p:cNvPr id="7" name="Picture 6">
            <a:extLst>
              <a:ext uri="{FF2B5EF4-FFF2-40B4-BE49-F238E27FC236}">
                <a16:creationId xmlns:a16="http://schemas.microsoft.com/office/drawing/2014/main" id="{F0843F1E-6688-91E2-03F2-028646408494}"/>
              </a:ext>
            </a:extLst>
          </p:cNvPr>
          <p:cNvPicPr>
            <a:picLocks noChangeAspect="1"/>
          </p:cNvPicPr>
          <p:nvPr/>
        </p:nvPicPr>
        <p:blipFill>
          <a:blip r:embed="rId5"/>
          <a:stretch>
            <a:fillRect/>
          </a:stretch>
        </p:blipFill>
        <p:spPr>
          <a:xfrm>
            <a:off x="9770490" y="4808207"/>
            <a:ext cx="1688182" cy="1688182"/>
          </a:xfrm>
          <a:prstGeom prst="rect">
            <a:avLst/>
          </a:prstGeom>
        </p:spPr>
      </p:pic>
      <p:sp>
        <p:nvSpPr>
          <p:cNvPr id="3" name="TextBox 2"/>
          <p:cNvSpPr txBox="1"/>
          <p:nvPr/>
        </p:nvSpPr>
        <p:spPr>
          <a:xfrm>
            <a:off x="609599" y="1624370"/>
            <a:ext cx="6068292" cy="3970318"/>
          </a:xfrm>
          <a:prstGeom prst="rect">
            <a:avLst/>
          </a:prstGeom>
          <a:noFill/>
          <a:effectLst>
            <a:outerShdw dist="25400" dir="2700000" algn="ctr" rotWithShape="0">
              <a:schemeClr val="tx1"/>
            </a:outerShdw>
          </a:effectLst>
        </p:spPr>
        <p:txBody>
          <a:bodyPr wrap="square">
            <a:spAutoFit/>
          </a:bodyPr>
          <a:lstStyle>
            <a:defPPr>
              <a:defRPr lang="en-US"/>
            </a:defPPr>
            <a:lvl1pPr>
              <a:defRPr>
                <a:solidFill>
                  <a:schemeClr val="bg1"/>
                </a:solidFill>
              </a:defRPr>
            </a:lvl1pPr>
          </a:lstStyle>
          <a:p>
            <a:r>
              <a:rPr lang="en-US" dirty="0"/>
              <a:t>It’s a fully realized game on its own, but you can take it to the next level with a fresh </a:t>
            </a:r>
            <a:r>
              <a:rPr lang="en-US" b="1" dirty="0">
                <a:solidFill>
                  <a:srgbClr val="EBC014"/>
                </a:solidFill>
              </a:rPr>
              <a:t>Zen-based rhythm feature</a:t>
            </a:r>
            <a:r>
              <a:rPr lang="en-US" dirty="0"/>
              <a:t>.</a:t>
            </a:r>
          </a:p>
          <a:p>
            <a:endParaRPr lang="en-US" dirty="0"/>
          </a:p>
          <a:p>
            <a:r>
              <a:rPr lang="en-US" dirty="0"/>
              <a:t>Groove Guard is </a:t>
            </a:r>
            <a:r>
              <a:rPr lang="en-US" dirty="0" err="1"/>
              <a:t>StarScalers</a:t>
            </a:r>
            <a:r>
              <a:rPr lang="en-US" dirty="0"/>
              <a:t>' most expressive layer. Players unlock it when they’re ready—then trigger </a:t>
            </a:r>
            <a:r>
              <a:rPr lang="en-US" b="1" dirty="0">
                <a:solidFill>
                  <a:srgbClr val="FFC000"/>
                </a:solidFill>
              </a:rPr>
              <a:t>percussive attacks in sync with the beat</a:t>
            </a:r>
            <a:r>
              <a:rPr lang="en-US" dirty="0"/>
              <a:t>. </a:t>
            </a:r>
            <a:r>
              <a:rPr dirty="0"/>
              <a:t>As your sense of rhythm sharpens, so does Echo Squad—your beat-driven drone crew who mimic your firepower and swarm the screen.</a:t>
            </a:r>
            <a:r>
              <a:rPr lang="en-US" dirty="0"/>
              <a:t> The system rewards creative, satisfying timing without prescribed presses or overly strict timing. Rhythm becomes a form of power—not stress.</a:t>
            </a:r>
            <a:br>
              <a:rPr dirty="0"/>
            </a:br>
            <a:br>
              <a:rPr dirty="0"/>
            </a:br>
            <a:r>
              <a:rPr dirty="0"/>
              <a:t>Turn off the game’s music and drop in your own—Groove Guard transforms </a:t>
            </a:r>
            <a:r>
              <a:rPr dirty="0" err="1"/>
              <a:t>StarScalers</a:t>
            </a:r>
            <a:r>
              <a:rPr dirty="0"/>
              <a:t> into a </a:t>
            </a:r>
            <a:r>
              <a:rPr lang="en-US" b="1" dirty="0">
                <a:solidFill>
                  <a:srgbClr val="FFC000"/>
                </a:solidFill>
              </a:rPr>
              <a:t>new interactive listening experience</a:t>
            </a:r>
            <a:r>
              <a:rPr dirty="0"/>
              <a:t>, </a:t>
            </a:r>
            <a:r>
              <a:rPr lang="en-US" dirty="0"/>
              <a:t>a genre evolution</a:t>
            </a:r>
            <a:r>
              <a:rPr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1" y="1570038"/>
            <a:ext cx="5791199" cy="3416320"/>
          </a:xfrm>
          <a:prstGeom prst="rect">
            <a:avLst/>
          </a:prstGeom>
          <a:noFill/>
          <a:effectLst>
            <a:outerShdw dist="25400" dir="2700000" algn="ctr" rotWithShape="0">
              <a:schemeClr val="tx1"/>
            </a:outerShdw>
          </a:effectLst>
        </p:spPr>
        <p:txBody>
          <a:bodyPr wrap="square">
            <a:spAutoFit/>
          </a:bodyPr>
          <a:lstStyle/>
          <a:p>
            <a:r>
              <a:rPr lang="en-US" dirty="0">
                <a:solidFill>
                  <a:schemeClr val="bg1"/>
                </a:solidFill>
              </a:rPr>
              <a:t>Each</a:t>
            </a:r>
            <a:r>
              <a:rPr dirty="0">
                <a:solidFill>
                  <a:schemeClr val="bg1"/>
                </a:solidFill>
              </a:rPr>
              <a:t> stage</a:t>
            </a:r>
            <a:r>
              <a:rPr lang="en-US" dirty="0">
                <a:solidFill>
                  <a:schemeClr val="bg1"/>
                </a:solidFill>
              </a:rPr>
              <a:t> completion unlocks</a:t>
            </a:r>
            <a:r>
              <a:rPr dirty="0">
                <a:solidFill>
                  <a:schemeClr val="bg1"/>
                </a:solidFill>
              </a:rPr>
              <a:t> a </a:t>
            </a:r>
            <a:r>
              <a:rPr b="1" dirty="0">
                <a:solidFill>
                  <a:srgbClr val="FFC000"/>
                </a:solidFill>
              </a:rPr>
              <a:t>survival </a:t>
            </a:r>
            <a:r>
              <a:rPr lang="en-US" b="1" dirty="0">
                <a:solidFill>
                  <a:srgbClr val="FFC000"/>
                </a:solidFill>
              </a:rPr>
              <a:t>remix</a:t>
            </a:r>
            <a:r>
              <a:rPr b="1" dirty="0">
                <a:solidFill>
                  <a:srgbClr val="FFC000"/>
                </a:solidFill>
              </a:rPr>
              <a:t> </a:t>
            </a:r>
            <a:r>
              <a:rPr dirty="0">
                <a:solidFill>
                  <a:schemeClr val="bg1"/>
                </a:solidFill>
              </a:rPr>
              <a:t>with reimagined visuals</a:t>
            </a:r>
            <a:r>
              <a:rPr lang="en-US" dirty="0">
                <a:solidFill>
                  <a:schemeClr val="bg1"/>
                </a:solidFill>
              </a:rPr>
              <a:t> and randomized enemies / obstacles.</a:t>
            </a:r>
            <a:br>
              <a:rPr dirty="0">
                <a:solidFill>
                  <a:schemeClr val="bg1"/>
                </a:solidFill>
              </a:rPr>
            </a:br>
            <a:br>
              <a:rPr dirty="0">
                <a:solidFill>
                  <a:schemeClr val="bg1"/>
                </a:solidFill>
              </a:rPr>
            </a:br>
            <a:r>
              <a:rPr lang="en-US" dirty="0">
                <a:solidFill>
                  <a:schemeClr val="bg1"/>
                </a:solidFill>
              </a:rPr>
              <a:t>Start weak, build power: earn random </a:t>
            </a:r>
            <a:r>
              <a:rPr lang="en-US" b="1" dirty="0">
                <a:solidFill>
                  <a:srgbClr val="FFC000"/>
                </a:solidFill>
              </a:rPr>
              <a:t>upgrades for every intact objective </a:t>
            </a:r>
            <a:r>
              <a:rPr lang="en-US" dirty="0">
                <a:solidFill>
                  <a:schemeClr val="bg1"/>
                </a:solidFill>
              </a:rPr>
              <a:t>upon leveling up.</a:t>
            </a:r>
            <a:br>
              <a:rPr dirty="0">
                <a:solidFill>
                  <a:schemeClr val="bg1"/>
                </a:solidFill>
              </a:rPr>
            </a:br>
            <a:br>
              <a:rPr dirty="0">
                <a:solidFill>
                  <a:schemeClr val="bg1"/>
                </a:solidFill>
              </a:rPr>
            </a:br>
            <a:r>
              <a:rPr lang="en-US" dirty="0">
                <a:solidFill>
                  <a:schemeClr val="bg1"/>
                </a:solidFill>
              </a:rPr>
              <a:t>Farm for coins while </a:t>
            </a:r>
            <a:r>
              <a:rPr lang="en-US" b="1" dirty="0">
                <a:solidFill>
                  <a:srgbClr val="FFC000"/>
                </a:solidFill>
              </a:rPr>
              <a:t>test-driving the abilities </a:t>
            </a:r>
            <a:r>
              <a:rPr lang="en-US" dirty="0">
                <a:solidFill>
                  <a:schemeClr val="bg1"/>
                </a:solidFill>
              </a:rPr>
              <a:t>they can unlock to improve your campaign chances.</a:t>
            </a:r>
            <a:br>
              <a:rPr dirty="0">
                <a:solidFill>
                  <a:schemeClr val="bg1"/>
                </a:solidFill>
              </a:rPr>
            </a:br>
            <a:br>
              <a:rPr dirty="0">
                <a:solidFill>
                  <a:schemeClr val="bg1"/>
                </a:solidFill>
              </a:rPr>
            </a:br>
            <a:r>
              <a:rPr dirty="0">
                <a:solidFill>
                  <a:schemeClr val="bg1"/>
                </a:solidFill>
              </a:rPr>
              <a:t>Endless Chaos: </a:t>
            </a:r>
            <a:r>
              <a:rPr lang="en-US" dirty="0">
                <a:solidFill>
                  <a:schemeClr val="bg1"/>
                </a:solidFill>
              </a:rPr>
              <a:t>the baddies escalate, but so do YOU. Reach</a:t>
            </a:r>
            <a:r>
              <a:rPr dirty="0">
                <a:solidFill>
                  <a:schemeClr val="bg1"/>
                </a:solidFill>
              </a:rPr>
              <a:t> </a:t>
            </a:r>
            <a:r>
              <a:rPr b="1" dirty="0">
                <a:solidFill>
                  <a:srgbClr val="FFC000"/>
                </a:solidFill>
              </a:rPr>
              <a:t>screen-filling insanity</a:t>
            </a:r>
            <a:r>
              <a:rPr lang="en-US" b="1" dirty="0">
                <a:solidFill>
                  <a:srgbClr val="FFC000"/>
                </a:solidFill>
              </a:rPr>
              <a:t> </a:t>
            </a:r>
            <a:r>
              <a:rPr lang="en-US" dirty="0">
                <a:solidFill>
                  <a:schemeClr val="bg1"/>
                </a:solidFill>
              </a:rPr>
              <a:t>– it’s Vampire Survivors, </a:t>
            </a:r>
            <a:r>
              <a:rPr lang="en-US" dirty="0" err="1">
                <a:solidFill>
                  <a:schemeClr val="bg1"/>
                </a:solidFill>
              </a:rPr>
              <a:t>Shmup</a:t>
            </a:r>
            <a:r>
              <a:rPr lang="en-US" dirty="0">
                <a:solidFill>
                  <a:schemeClr val="bg1"/>
                </a:solidFill>
              </a:rPr>
              <a:t> Edition!  </a:t>
            </a:r>
            <a:endParaRPr dirty="0">
              <a:solidFill>
                <a:schemeClr val="bg1"/>
              </a:solidFill>
            </a:endParaRPr>
          </a:p>
        </p:txBody>
      </p:sp>
      <p:sp>
        <p:nvSpPr>
          <p:cNvPr id="5" name="Title 1">
            <a:extLst>
              <a:ext uri="{FF2B5EF4-FFF2-40B4-BE49-F238E27FC236}">
                <a16:creationId xmlns:a16="http://schemas.microsoft.com/office/drawing/2014/main" id="{B3627D0B-0FCB-0CD1-41CE-068EB5076014}"/>
              </a:ext>
            </a:extLst>
          </p:cNvPr>
          <p:cNvSpPr txBox="1">
            <a:spLocks/>
          </p:cNvSpPr>
          <p:nvPr/>
        </p:nvSpPr>
        <p:spPr>
          <a:xfrm>
            <a:off x="609600" y="427038"/>
            <a:ext cx="9051636" cy="1143000"/>
          </a:xfrm>
          <a:prstGeom prst="rect">
            <a:avLst/>
          </a:prstGeom>
          <a:effectLst>
            <a:outerShdw dist="50800" dir="2700000" algn="ctr" rotWithShape="0">
              <a:srgbClr val="9A1111"/>
            </a:outerShdw>
          </a:effectLst>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a:solidFill>
                  <a:srgbClr val="EBC014"/>
                </a:solidFill>
                <a:latin typeface="BadaBoom BB" panose="020B0603050302020204" pitchFamily="34" charset="0"/>
              </a:rPr>
              <a:t>Survival mode – from underdog to top dog</a:t>
            </a:r>
            <a:endParaRPr lang="en-US" dirty="0"/>
          </a:p>
        </p:txBody>
      </p:sp>
      <p:pic>
        <p:nvPicPr>
          <p:cNvPr id="10" name="Picture 9">
            <a:extLst>
              <a:ext uri="{FF2B5EF4-FFF2-40B4-BE49-F238E27FC236}">
                <a16:creationId xmlns:a16="http://schemas.microsoft.com/office/drawing/2014/main" id="{14E35E0D-6B63-1A74-1B5F-451945A7BACD}"/>
              </a:ext>
            </a:extLst>
          </p:cNvPr>
          <p:cNvPicPr>
            <a:picLocks noChangeAspect="1"/>
          </p:cNvPicPr>
          <p:nvPr/>
        </p:nvPicPr>
        <p:blipFill>
          <a:blip r:embed="rId2"/>
          <a:stretch>
            <a:fillRect/>
          </a:stretch>
        </p:blipFill>
        <p:spPr>
          <a:xfrm>
            <a:off x="6705061" y="1827444"/>
            <a:ext cx="4703595" cy="2645772"/>
          </a:xfrm>
          <a:prstGeom prst="rect">
            <a:avLst/>
          </a:prstGeom>
          <a:ln w="38100">
            <a:solidFill>
              <a:schemeClr val="bg1"/>
            </a:solidFill>
          </a:ln>
          <a:effectLst>
            <a:outerShdw dist="101600" dir="2700000" algn="ctr" rotWithShape="0">
              <a:schemeClr val="tx1"/>
            </a:outerShdw>
          </a:effectLst>
        </p:spPr>
      </p:pic>
      <p:pic>
        <p:nvPicPr>
          <p:cNvPr id="11" name="Picture 10">
            <a:extLst>
              <a:ext uri="{FF2B5EF4-FFF2-40B4-BE49-F238E27FC236}">
                <a16:creationId xmlns:a16="http://schemas.microsoft.com/office/drawing/2014/main" id="{4448A3BB-D85A-7B04-385B-F8304683747F}"/>
              </a:ext>
            </a:extLst>
          </p:cNvPr>
          <p:cNvPicPr>
            <a:picLocks noChangeAspect="1"/>
          </p:cNvPicPr>
          <p:nvPr/>
        </p:nvPicPr>
        <p:blipFill>
          <a:blip r:embed="rId3"/>
          <a:stretch>
            <a:fillRect/>
          </a:stretch>
        </p:blipFill>
        <p:spPr>
          <a:xfrm rot="883845">
            <a:off x="8580042" y="4556964"/>
            <a:ext cx="3182667" cy="1790251"/>
          </a:xfrm>
          <a:prstGeom prst="rect">
            <a:avLst/>
          </a:prstGeom>
          <a:ln w="38100">
            <a:solidFill>
              <a:schemeClr val="bg1"/>
            </a:solidFill>
          </a:ln>
          <a:effectLst>
            <a:outerShdw dist="101600" dir="2700000" algn="ctr" rotWithShape="0">
              <a:schemeClr val="tx1"/>
            </a:outerShdw>
          </a:effectLst>
        </p:spPr>
      </p:pic>
      <p:pic>
        <p:nvPicPr>
          <p:cNvPr id="13" name="Picture 12">
            <a:extLst>
              <a:ext uri="{FF2B5EF4-FFF2-40B4-BE49-F238E27FC236}">
                <a16:creationId xmlns:a16="http://schemas.microsoft.com/office/drawing/2014/main" id="{95334BA4-AE4A-D2B2-F29F-E8BC3BC549DB}"/>
              </a:ext>
            </a:extLst>
          </p:cNvPr>
          <p:cNvPicPr>
            <a:picLocks noChangeAspect="1"/>
          </p:cNvPicPr>
          <p:nvPr/>
        </p:nvPicPr>
        <p:blipFill>
          <a:blip r:embed="rId4"/>
          <a:stretch>
            <a:fillRect/>
          </a:stretch>
        </p:blipFill>
        <p:spPr>
          <a:xfrm rot="20714266">
            <a:off x="4894119" y="4604580"/>
            <a:ext cx="3013363" cy="1695017"/>
          </a:xfrm>
          <a:prstGeom prst="rect">
            <a:avLst/>
          </a:prstGeom>
          <a:ln w="38100">
            <a:solidFill>
              <a:schemeClr val="bg1"/>
            </a:solidFill>
          </a:ln>
          <a:effectLst>
            <a:outerShdw dist="101600" dir="2700000" algn="ctr" rotWithShape="0">
              <a:schemeClr val="tx1"/>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6B52B44-FCD8-3BA5-4C93-51DA1467FF17}"/>
              </a:ext>
            </a:extLst>
          </p:cNvPr>
          <p:cNvSpPr txBox="1">
            <a:spLocks/>
          </p:cNvSpPr>
          <p:nvPr/>
        </p:nvSpPr>
        <p:spPr>
          <a:xfrm>
            <a:off x="609600" y="427038"/>
            <a:ext cx="8229600" cy="1143000"/>
          </a:xfrm>
          <a:prstGeom prst="rect">
            <a:avLst/>
          </a:prstGeom>
          <a:effectLst>
            <a:outerShdw dist="50800" dir="2700000" algn="ctr" rotWithShape="0">
              <a:srgbClr val="9A1111"/>
            </a:outerShdw>
          </a:effectLst>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a:solidFill>
                  <a:srgbClr val="EBC014"/>
                </a:solidFill>
                <a:latin typeface="BadaBoom BB" panose="020B0603050302020204" pitchFamily="34" charset="0"/>
              </a:rPr>
              <a:t>Target audience &amp; market fit</a:t>
            </a:r>
            <a:endParaRPr lang="en-US" dirty="0"/>
          </a:p>
        </p:txBody>
      </p:sp>
      <p:sp>
        <p:nvSpPr>
          <p:cNvPr id="2" name="TextBox 1">
            <a:extLst>
              <a:ext uri="{FF2B5EF4-FFF2-40B4-BE49-F238E27FC236}">
                <a16:creationId xmlns:a16="http://schemas.microsoft.com/office/drawing/2014/main" id="{7F8C9FC1-CE34-F049-056B-91E1CC143C3A}"/>
              </a:ext>
            </a:extLst>
          </p:cNvPr>
          <p:cNvSpPr txBox="1"/>
          <p:nvPr/>
        </p:nvSpPr>
        <p:spPr>
          <a:xfrm>
            <a:off x="609600" y="1779128"/>
            <a:ext cx="7127079" cy="2585323"/>
          </a:xfrm>
          <a:prstGeom prst="rect">
            <a:avLst/>
          </a:prstGeom>
          <a:noFill/>
          <a:effectLst>
            <a:outerShdw dist="25400" dir="2700000" algn="ctr" rotWithShape="0">
              <a:schemeClr val="tx1"/>
            </a:outerShdw>
          </a:effectLst>
        </p:spPr>
        <p:txBody>
          <a:bodyPr wrap="none">
            <a:spAutoFit/>
          </a:bodyPr>
          <a:lstStyle/>
          <a:p>
            <a:pPr marL="285750" indent="-285750">
              <a:buFont typeface="Arial" panose="020B0604020202020204" pitchFamily="34" charset="0"/>
              <a:buChar char="•"/>
            </a:pPr>
            <a:r>
              <a:rPr lang="en-US" dirty="0">
                <a:solidFill>
                  <a:schemeClr val="bg1"/>
                </a:solidFill>
              </a:rPr>
              <a:t>Fans of fast-paced action</a:t>
            </a:r>
          </a:p>
          <a:p>
            <a:pPr marL="285750" indent="-285750">
              <a:buFont typeface="Arial" panose="020B0604020202020204" pitchFamily="34" charset="0"/>
              <a:buChar char="•"/>
            </a:pPr>
            <a:r>
              <a:rPr lang="en-US" dirty="0" err="1">
                <a:solidFill>
                  <a:schemeClr val="bg1"/>
                </a:solidFill>
              </a:rPr>
              <a:t>Shmup</a:t>
            </a:r>
            <a:r>
              <a:rPr lang="en-US" dirty="0">
                <a:solidFill>
                  <a:schemeClr val="bg1"/>
                </a:solidFill>
              </a:rPr>
              <a:t> enthusiasts seeking fresh mechanics</a:t>
            </a:r>
          </a:p>
          <a:p>
            <a:pPr marL="285750" indent="-285750">
              <a:buFont typeface="Arial" panose="020B0604020202020204" pitchFamily="34" charset="0"/>
              <a:buChar char="•"/>
            </a:pPr>
            <a:r>
              <a:rPr lang="en-US" dirty="0">
                <a:solidFill>
                  <a:schemeClr val="bg1"/>
                </a:solidFill>
              </a:rPr>
              <a:t>Couch co-op fans &amp; casual gamers</a:t>
            </a:r>
          </a:p>
          <a:p>
            <a:pPr marL="285750" indent="-285750">
              <a:buFont typeface="Arial" panose="020B0604020202020204" pitchFamily="34" charset="0"/>
              <a:buChar char="•"/>
            </a:pPr>
            <a:r>
              <a:rPr lang="en-US" dirty="0">
                <a:solidFill>
                  <a:schemeClr val="bg1"/>
                </a:solidFill>
              </a:rPr>
              <a:t>Rhythm-curious players &amp; music lovers</a:t>
            </a:r>
          </a:p>
          <a:p>
            <a:pPr marL="285750" indent="-285750">
              <a:buFont typeface="Arial" panose="020B0604020202020204" pitchFamily="34" charset="0"/>
              <a:buChar char="•"/>
            </a:pPr>
            <a:r>
              <a:rPr lang="en-US" dirty="0">
                <a:solidFill>
                  <a:schemeClr val="bg1"/>
                </a:solidFill>
              </a:rPr>
              <a:t>Kids of all ages who love cartoons, comics, and family friendly mischief </a:t>
            </a:r>
          </a:p>
          <a:p>
            <a:pPr marL="285750" indent="-285750">
              <a:buFont typeface="Arial" panose="020B0604020202020204" pitchFamily="34" charset="0"/>
              <a:buChar char="•"/>
            </a:pPr>
            <a:r>
              <a:rPr lang="en-US" dirty="0">
                <a:solidFill>
                  <a:schemeClr val="bg1"/>
                </a:solidFill>
              </a:rPr>
              <a:t>Dog lovers</a:t>
            </a:r>
          </a:p>
          <a:p>
            <a:pPr marL="285750" indent="-285750">
              <a:buFont typeface="Arial" panose="020B0604020202020204" pitchFamily="34" charset="0"/>
              <a:buChar char="•"/>
            </a:pPr>
            <a:r>
              <a:rPr lang="en-US" dirty="0">
                <a:solidFill>
                  <a:schemeClr val="bg1"/>
                </a:solidFill>
              </a:rPr>
              <a:t>ADHD brains looking for their perfect storm</a:t>
            </a:r>
          </a:p>
          <a:p>
            <a:pPr marL="285750" indent="-285750">
              <a:buFont typeface="Arial" panose="020B0604020202020204" pitchFamily="34" charset="0"/>
              <a:buChar char="•"/>
            </a:pPr>
            <a:endParaRPr lang="en-US" dirty="0">
              <a:solidFill>
                <a:schemeClr val="bg1"/>
              </a:solidFill>
            </a:endParaRPr>
          </a:p>
          <a:p>
            <a:pPr marL="285750" indent="-285750">
              <a:buFontTx/>
              <a:buChar char="-"/>
            </a:pPr>
            <a:endParaRPr dirty="0">
              <a:solidFill>
                <a:schemeClr val="bg1"/>
              </a:solidFill>
            </a:endParaRPr>
          </a:p>
        </p:txBody>
      </p:sp>
      <p:pic>
        <p:nvPicPr>
          <p:cNvPr id="1048" name="Picture 24">
            <a:extLst>
              <a:ext uri="{FF2B5EF4-FFF2-40B4-BE49-F238E27FC236}">
                <a16:creationId xmlns:a16="http://schemas.microsoft.com/office/drawing/2014/main" id="{CE94FBE5-666E-9E46-1135-36BC37213F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9513" y="1014414"/>
            <a:ext cx="1669906" cy="1111247"/>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Contra 35th Anniversary T-Shirt">
            <a:extLst>
              <a:ext uri="{FF2B5EF4-FFF2-40B4-BE49-F238E27FC236}">
                <a16:creationId xmlns:a16="http://schemas.microsoft.com/office/drawing/2014/main" id="{099BC1E5-C94D-903B-72B4-EC9ACF6B31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4422" y="1309777"/>
            <a:ext cx="1416915" cy="1416915"/>
          </a:xfrm>
          <a:prstGeom prst="rect">
            <a:avLst/>
          </a:prstGeom>
          <a:noFill/>
          <a:extLst>
            <a:ext uri="{909E8E84-426E-40DD-AFC4-6F175D3DCCD1}">
              <a14:hiddenFill xmlns:a14="http://schemas.microsoft.com/office/drawing/2010/main">
                <a:solidFill>
                  <a:srgbClr val="FFFFFF"/>
                </a:solidFill>
              </a14:hiddenFill>
            </a:ext>
          </a:extLst>
        </p:spPr>
      </p:pic>
      <p:pic>
        <p:nvPicPr>
          <p:cNvPr id="1056" name="Picture 32" descr="Dead Cells - Playdigious">
            <a:extLst>
              <a:ext uri="{FF2B5EF4-FFF2-40B4-BE49-F238E27FC236}">
                <a16:creationId xmlns:a16="http://schemas.microsoft.com/office/drawing/2014/main" id="{A3ED04D4-DA4E-ECCB-4DDD-F769DCF3B8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6679" y="2459384"/>
            <a:ext cx="1506726" cy="956397"/>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descr="Sky Force Reloaded Images - LaunchBox ...">
            <a:extLst>
              <a:ext uri="{FF2B5EF4-FFF2-40B4-BE49-F238E27FC236}">
                <a16:creationId xmlns:a16="http://schemas.microsoft.com/office/drawing/2014/main" id="{8E0B1018-3DB1-BCE5-4969-E36788E6E8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1437" y="3699916"/>
            <a:ext cx="1452355" cy="813319"/>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descr="Ikaruga">
            <a:extLst>
              <a:ext uri="{FF2B5EF4-FFF2-40B4-BE49-F238E27FC236}">
                <a16:creationId xmlns:a16="http://schemas.microsoft.com/office/drawing/2014/main" id="{84B0E665-2481-88AA-6EFC-DE23FE53ECA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59505" y="4872312"/>
            <a:ext cx="1593831" cy="1593831"/>
          </a:xfrm>
          <a:prstGeom prst="rect">
            <a:avLst/>
          </a:prstGeom>
          <a:noFill/>
          <a:extLst>
            <a:ext uri="{909E8E84-426E-40DD-AFC4-6F175D3DCCD1}">
              <a14:hiddenFill xmlns:a14="http://schemas.microsoft.com/office/drawing/2010/main">
                <a:solidFill>
                  <a:srgbClr val="FFFFFF"/>
                </a:solidFill>
              </a14:hiddenFill>
            </a:ext>
          </a:extLst>
        </p:spPr>
      </p:pic>
      <p:pic>
        <p:nvPicPr>
          <p:cNvPr id="1064" name="Picture 40" descr="Logo for Enter the Gungeon by yst">
            <a:extLst>
              <a:ext uri="{FF2B5EF4-FFF2-40B4-BE49-F238E27FC236}">
                <a16:creationId xmlns:a16="http://schemas.microsoft.com/office/drawing/2014/main" id="{ADAD7CEF-A4D2-D0CA-6B83-2CE0CF80198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10073" y="5386649"/>
            <a:ext cx="2916565" cy="892973"/>
          </a:xfrm>
          <a:prstGeom prst="rect">
            <a:avLst/>
          </a:prstGeom>
          <a:noFill/>
          <a:extLst>
            <a:ext uri="{909E8E84-426E-40DD-AFC4-6F175D3DCCD1}">
              <a14:hiddenFill xmlns:a14="http://schemas.microsoft.com/office/drawing/2010/main">
                <a:solidFill>
                  <a:srgbClr val="FFFFFF"/>
                </a:solidFill>
              </a14:hiddenFill>
            </a:ext>
          </a:extLst>
        </p:spPr>
      </p:pic>
      <p:pic>
        <p:nvPicPr>
          <p:cNvPr id="1066" name="Picture 42" descr="Crypt of the NecroDancer">
            <a:extLst>
              <a:ext uri="{FF2B5EF4-FFF2-40B4-BE49-F238E27FC236}">
                <a16:creationId xmlns:a16="http://schemas.microsoft.com/office/drawing/2014/main" id="{3498CCA5-02B5-D95B-5A78-5BE39C60BBD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73304" y="3581614"/>
            <a:ext cx="1553444" cy="1163584"/>
          </a:xfrm>
          <a:prstGeom prst="rect">
            <a:avLst/>
          </a:prstGeom>
          <a:noFill/>
          <a:extLst>
            <a:ext uri="{909E8E84-426E-40DD-AFC4-6F175D3DCCD1}">
              <a14:hiddenFill xmlns:a14="http://schemas.microsoft.com/office/drawing/2010/main">
                <a:solidFill>
                  <a:srgbClr val="FFFFFF"/>
                </a:solidFill>
              </a14:hiddenFill>
            </a:ext>
          </a:extLst>
        </p:spPr>
      </p:pic>
      <p:pic>
        <p:nvPicPr>
          <p:cNvPr id="1068" name="Picture 44" descr="Hi-Fi RUSH - SteamGridDB">
            <a:extLst>
              <a:ext uri="{FF2B5EF4-FFF2-40B4-BE49-F238E27FC236}">
                <a16:creationId xmlns:a16="http://schemas.microsoft.com/office/drawing/2014/main" id="{39ED5D49-21EC-478C-EEC0-9C947D2F7CE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35656" y="4205657"/>
            <a:ext cx="1736028" cy="892973"/>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46" descr="Vampire Survivors for Nintendo Switch ...">
            <a:extLst>
              <a:ext uri="{FF2B5EF4-FFF2-40B4-BE49-F238E27FC236}">
                <a16:creationId xmlns:a16="http://schemas.microsoft.com/office/drawing/2014/main" id="{D88477C0-1508-DFC0-6EC8-058058EC9E4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968355" y="3014711"/>
            <a:ext cx="1724411" cy="96567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879D93A4-0526-0A32-3D71-3811814D71A1}"/>
              </a:ext>
            </a:extLst>
          </p:cNvPr>
          <p:cNvPicPr>
            <a:picLocks noChangeAspect="1"/>
          </p:cNvPicPr>
          <p:nvPr/>
        </p:nvPicPr>
        <p:blipFill>
          <a:blip r:embed="rId11"/>
          <a:stretch>
            <a:fillRect/>
          </a:stretch>
        </p:blipFill>
        <p:spPr>
          <a:xfrm rot="20829511">
            <a:off x="1518306" y="4179069"/>
            <a:ext cx="3661667" cy="2059688"/>
          </a:xfrm>
          <a:prstGeom prst="rect">
            <a:avLst/>
          </a:prstGeom>
          <a:ln w="38100">
            <a:solidFill>
              <a:schemeClr val="bg1"/>
            </a:solidFill>
          </a:ln>
          <a:effectLst>
            <a:outerShdw dist="101600" dir="2700000" algn="ctr" rotWithShape="0">
              <a:schemeClr val="tx1"/>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1482436"/>
            <a:ext cx="10114564" cy="4001095"/>
          </a:xfrm>
          <a:prstGeom prst="rect">
            <a:avLst/>
          </a:prstGeom>
          <a:noFill/>
          <a:effectLst>
            <a:outerShdw dist="25400" dir="2700000" algn="ctr" rotWithShape="0">
              <a:schemeClr val="tx1"/>
            </a:outerShdw>
          </a:effectLst>
        </p:spPr>
        <p:txBody>
          <a:bodyPr wrap="none">
            <a:spAutoFit/>
          </a:bodyPr>
          <a:lstStyle/>
          <a:p>
            <a:pPr marL="285750" indent="-285750">
              <a:buFont typeface="Arial" panose="020B0604020202020204" pitchFamily="34" charset="0"/>
              <a:buChar char="•"/>
            </a:pPr>
            <a:r>
              <a:rPr sz="2000" dirty="0">
                <a:solidFill>
                  <a:schemeClr val="bg1"/>
                </a:solidFill>
              </a:rPr>
              <a:t>All core mechanics implemented</a:t>
            </a:r>
            <a:endParaRPr lang="en-US" sz="2000" dirty="0">
              <a:solidFill>
                <a:schemeClr val="bg1"/>
              </a:solidFill>
            </a:endParaRPr>
          </a:p>
          <a:p>
            <a:pPr marL="285750" indent="-285750">
              <a:buFont typeface="Arial" panose="020B0604020202020204" pitchFamily="34" charset="0"/>
              <a:buChar char="•"/>
            </a:pPr>
            <a:r>
              <a:rPr sz="2000" dirty="0">
                <a:solidFill>
                  <a:schemeClr val="bg1"/>
                </a:solidFill>
              </a:rPr>
              <a:t>4 full </a:t>
            </a:r>
            <a:r>
              <a:rPr lang="en-US" sz="2000" dirty="0">
                <a:solidFill>
                  <a:schemeClr val="bg1"/>
                </a:solidFill>
              </a:rPr>
              <a:t>stages</a:t>
            </a:r>
            <a:r>
              <a:rPr sz="2000" dirty="0">
                <a:solidFill>
                  <a:schemeClr val="bg1"/>
                </a:solidFill>
              </a:rPr>
              <a:t> complete</a:t>
            </a:r>
            <a:r>
              <a:rPr lang="en-US" sz="2000" dirty="0">
                <a:solidFill>
                  <a:schemeClr val="bg1"/>
                </a:solidFill>
              </a:rPr>
              <a:t>, each with 3 unlockable difficulty levels + survival variant</a:t>
            </a:r>
          </a:p>
          <a:p>
            <a:pPr marL="285750" indent="-285750">
              <a:buFont typeface="Arial" panose="020B0604020202020204" pitchFamily="34" charset="0"/>
              <a:buChar char="•"/>
            </a:pPr>
            <a:r>
              <a:rPr lang="en-US" sz="2000" dirty="0">
                <a:solidFill>
                  <a:schemeClr val="bg1"/>
                </a:solidFill>
              </a:rPr>
              <a:t>All menus, tutorials, transitions</a:t>
            </a:r>
          </a:p>
          <a:p>
            <a:pPr marL="285750" indent="-285750">
              <a:buFont typeface="Arial" panose="020B0604020202020204" pitchFamily="34" charset="0"/>
              <a:buChar char="•"/>
            </a:pPr>
            <a:r>
              <a:rPr sz="2000" dirty="0">
                <a:solidFill>
                  <a:schemeClr val="bg1"/>
                </a:solidFill>
              </a:rPr>
              <a:t>Tons of upgrades</a:t>
            </a:r>
            <a:r>
              <a:rPr lang="en-US" sz="2000" dirty="0">
                <a:solidFill>
                  <a:schemeClr val="bg1"/>
                </a:solidFill>
              </a:rPr>
              <a:t>, </a:t>
            </a:r>
            <a:r>
              <a:rPr sz="2000" dirty="0" err="1">
                <a:solidFill>
                  <a:schemeClr val="bg1"/>
                </a:solidFill>
              </a:rPr>
              <a:t>unlockables</a:t>
            </a:r>
            <a:r>
              <a:rPr lang="en-US" sz="2000" dirty="0">
                <a:solidFill>
                  <a:schemeClr val="bg1"/>
                </a:solidFill>
              </a:rPr>
              <a:t>, customization</a:t>
            </a:r>
          </a:p>
          <a:p>
            <a:endParaRPr lang="en-US" dirty="0">
              <a:solidFill>
                <a:schemeClr val="bg1"/>
              </a:solidFill>
            </a:endParaRPr>
          </a:p>
          <a:p>
            <a:pPr>
              <a:defRPr sz="2000"/>
            </a:pPr>
            <a:r>
              <a:rPr lang="en-US" i="1" dirty="0">
                <a:solidFill>
                  <a:schemeClr val="bg1"/>
                </a:solidFill>
              </a:rPr>
              <a:t>Solo Developer: </a:t>
            </a:r>
            <a:r>
              <a:rPr lang="en-US" b="1" dirty="0">
                <a:solidFill>
                  <a:srgbClr val="FFC000"/>
                </a:solidFill>
              </a:rPr>
              <a:t>Doug Pohl </a:t>
            </a:r>
            <a:r>
              <a:rPr lang="en-US" dirty="0">
                <a:solidFill>
                  <a:schemeClr val="bg1"/>
                </a:solidFill>
              </a:rPr>
              <a:t>(programming, music composition, design, color, art wizardry, video)</a:t>
            </a:r>
          </a:p>
          <a:p>
            <a:pPr>
              <a:defRPr sz="2000"/>
            </a:pPr>
            <a:r>
              <a:rPr lang="en-US" dirty="0">
                <a:solidFill>
                  <a:schemeClr val="bg1"/>
                </a:solidFill>
              </a:rPr>
              <a:t>                             co-founder, creative director of </a:t>
            </a:r>
            <a:r>
              <a:rPr lang="en-US" dirty="0" err="1">
                <a:solidFill>
                  <a:schemeClr val="bg1"/>
                </a:solidFill>
              </a:rPr>
              <a:t>SwordSwipe</a:t>
            </a:r>
            <a:r>
              <a:rPr lang="en-US" dirty="0">
                <a:solidFill>
                  <a:schemeClr val="bg1"/>
                </a:solidFill>
              </a:rPr>
              <a:t> Studios</a:t>
            </a:r>
          </a:p>
          <a:p>
            <a:pPr>
              <a:defRPr sz="2000"/>
            </a:pPr>
            <a:r>
              <a:rPr lang="en-US" i="1" dirty="0">
                <a:solidFill>
                  <a:schemeClr val="bg1"/>
                </a:solidFill>
              </a:rPr>
              <a:t>Engine: </a:t>
            </a:r>
            <a:r>
              <a:rPr lang="en-US" b="1" dirty="0" err="1">
                <a:solidFill>
                  <a:srgbClr val="FFC000"/>
                </a:solidFill>
              </a:rPr>
              <a:t>GameMaker</a:t>
            </a:r>
            <a:r>
              <a:rPr lang="en-US" b="1" dirty="0">
                <a:solidFill>
                  <a:srgbClr val="FFC000"/>
                </a:solidFill>
              </a:rPr>
              <a:t> Studio</a:t>
            </a:r>
          </a:p>
          <a:p>
            <a:r>
              <a:rPr lang="en-US" i="1" dirty="0">
                <a:solidFill>
                  <a:schemeClr val="bg1"/>
                </a:solidFill>
              </a:rPr>
              <a:t>Development time: </a:t>
            </a:r>
            <a:r>
              <a:rPr lang="en-US" dirty="0">
                <a:solidFill>
                  <a:schemeClr val="bg1"/>
                </a:solidFill>
              </a:rPr>
              <a:t>approx. </a:t>
            </a:r>
            <a:r>
              <a:rPr lang="en-US" b="1" dirty="0">
                <a:solidFill>
                  <a:srgbClr val="FFC000"/>
                </a:solidFill>
              </a:rPr>
              <a:t>1 year </a:t>
            </a:r>
            <a:r>
              <a:rPr lang="en-US" dirty="0">
                <a:solidFill>
                  <a:schemeClr val="bg1"/>
                </a:solidFill>
              </a:rPr>
              <a:t>(</a:t>
            </a:r>
            <a:r>
              <a:rPr lang="en-US" b="1" dirty="0">
                <a:solidFill>
                  <a:srgbClr val="FFC000"/>
                </a:solidFill>
              </a:rPr>
              <a:t>part-time</a:t>
            </a:r>
            <a:r>
              <a:rPr lang="en-US" dirty="0">
                <a:solidFill>
                  <a:schemeClr val="bg1"/>
                </a:solidFill>
              </a:rPr>
              <a:t> development to date)</a:t>
            </a:r>
          </a:p>
          <a:p>
            <a:br>
              <a:rPr dirty="0">
                <a:solidFill>
                  <a:schemeClr val="bg1"/>
                </a:solidFill>
              </a:rPr>
            </a:br>
            <a:br>
              <a:rPr sz="2000" dirty="0">
                <a:solidFill>
                  <a:schemeClr val="bg1"/>
                </a:solidFill>
              </a:rPr>
            </a:br>
            <a:r>
              <a:rPr sz="2000" i="1" dirty="0">
                <a:solidFill>
                  <a:schemeClr val="bg1"/>
                </a:solidFill>
              </a:rPr>
              <a:t>Target: </a:t>
            </a:r>
            <a:r>
              <a:rPr sz="2000" dirty="0">
                <a:solidFill>
                  <a:schemeClr val="bg1"/>
                </a:solidFill>
              </a:rPr>
              <a:t>At least 8 </a:t>
            </a:r>
            <a:r>
              <a:rPr lang="en-US" sz="2000" dirty="0">
                <a:solidFill>
                  <a:schemeClr val="bg1"/>
                </a:solidFill>
              </a:rPr>
              <a:t>campaign </a:t>
            </a:r>
            <a:r>
              <a:rPr sz="2000" dirty="0">
                <a:solidFill>
                  <a:schemeClr val="bg1"/>
                </a:solidFill>
              </a:rPr>
              <a:t>stages</a:t>
            </a:r>
            <a:r>
              <a:rPr lang="en-US" sz="2000" dirty="0">
                <a:solidFill>
                  <a:schemeClr val="bg1"/>
                </a:solidFill>
              </a:rPr>
              <a:t>, potential bonus levels, unlockable vs. mode</a:t>
            </a:r>
            <a:br>
              <a:rPr sz="2000" dirty="0">
                <a:solidFill>
                  <a:schemeClr val="bg1"/>
                </a:solidFill>
              </a:rPr>
            </a:br>
            <a:r>
              <a:rPr sz="2000" dirty="0">
                <a:solidFill>
                  <a:schemeClr val="bg1"/>
                </a:solidFill>
              </a:rPr>
              <a:t>With publisher support, </a:t>
            </a:r>
            <a:r>
              <a:rPr lang="en-US" sz="2000" dirty="0">
                <a:solidFill>
                  <a:schemeClr val="bg1"/>
                </a:solidFill>
              </a:rPr>
              <a:t>I</a:t>
            </a:r>
            <a:r>
              <a:rPr sz="2000" dirty="0">
                <a:solidFill>
                  <a:schemeClr val="bg1"/>
                </a:solidFill>
              </a:rPr>
              <a:t> can polish and expand faster</a:t>
            </a:r>
          </a:p>
        </p:txBody>
      </p:sp>
      <p:sp>
        <p:nvSpPr>
          <p:cNvPr id="5" name="Title 1">
            <a:extLst>
              <a:ext uri="{FF2B5EF4-FFF2-40B4-BE49-F238E27FC236}">
                <a16:creationId xmlns:a16="http://schemas.microsoft.com/office/drawing/2014/main" id="{511CF0F9-5FD9-00ED-0697-3716BD721039}"/>
              </a:ext>
            </a:extLst>
          </p:cNvPr>
          <p:cNvSpPr txBox="1">
            <a:spLocks/>
          </p:cNvSpPr>
          <p:nvPr/>
        </p:nvSpPr>
        <p:spPr>
          <a:xfrm>
            <a:off x="609600" y="427038"/>
            <a:ext cx="8229600" cy="1143000"/>
          </a:xfrm>
          <a:prstGeom prst="rect">
            <a:avLst/>
          </a:prstGeom>
          <a:effectLst>
            <a:outerShdw dist="50800" dir="2700000" algn="ctr" rotWithShape="0">
              <a:srgbClr val="9A1111"/>
            </a:outerShdw>
          </a:effectLst>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a:solidFill>
                  <a:srgbClr val="EBC014"/>
                </a:solidFill>
                <a:latin typeface="BadaBoom BB" panose="020B0603050302020204" pitchFamily="34" charset="0"/>
              </a:rPr>
              <a:t>Development &amp; progress</a:t>
            </a:r>
            <a:endParaRPr lang="en-US" dirty="0"/>
          </a:p>
        </p:txBody>
      </p:sp>
      <p:pic>
        <p:nvPicPr>
          <p:cNvPr id="7" name="Picture 6">
            <a:extLst>
              <a:ext uri="{FF2B5EF4-FFF2-40B4-BE49-F238E27FC236}">
                <a16:creationId xmlns:a16="http://schemas.microsoft.com/office/drawing/2014/main" id="{5D9F2CE1-469B-E701-0F67-488DE8C0FC75}"/>
              </a:ext>
            </a:extLst>
          </p:cNvPr>
          <p:cNvPicPr>
            <a:picLocks noChangeAspect="1"/>
          </p:cNvPicPr>
          <p:nvPr/>
        </p:nvPicPr>
        <p:blipFill>
          <a:blip r:embed="rId2"/>
          <a:stretch>
            <a:fillRect/>
          </a:stretch>
        </p:blipFill>
        <p:spPr>
          <a:xfrm>
            <a:off x="7954139" y="3246581"/>
            <a:ext cx="3937143" cy="393714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11200" y="1599263"/>
            <a:ext cx="9413411" cy="1815882"/>
          </a:xfrm>
          <a:prstGeom prst="rect">
            <a:avLst/>
          </a:prstGeom>
          <a:noFill/>
          <a:effectLst>
            <a:outerShdw dist="25400" dir="2700000" algn="ctr" rotWithShape="0">
              <a:schemeClr val="tx1"/>
            </a:outerShdw>
          </a:effectLst>
        </p:spPr>
        <p:txBody>
          <a:bodyPr wrap="none">
            <a:spAutoFit/>
          </a:bodyPr>
          <a:lstStyle/>
          <a:p>
            <a:pPr>
              <a:defRPr sz="2000"/>
            </a:pPr>
            <a:r>
              <a:rPr lang="en-US" b="0" i="1" dirty="0" err="1">
                <a:solidFill>
                  <a:schemeClr val="bg1"/>
                </a:solidFill>
                <a:effectLst/>
                <a:latin typeface="inherit"/>
              </a:rPr>
              <a:t>StarScalers</a:t>
            </a:r>
            <a:r>
              <a:rPr lang="en-US" b="0" i="0" dirty="0">
                <a:solidFill>
                  <a:schemeClr val="bg1"/>
                </a:solidFill>
                <a:effectLst/>
                <a:latin typeface="gg sans"/>
              </a:rPr>
              <a:t> is </a:t>
            </a:r>
            <a:r>
              <a:rPr lang="en-US" b="1" i="0" dirty="0">
                <a:solidFill>
                  <a:srgbClr val="FFC000"/>
                </a:solidFill>
                <a:effectLst/>
                <a:latin typeface="inherit"/>
              </a:rPr>
              <a:t>100% unannounced</a:t>
            </a:r>
            <a:r>
              <a:rPr lang="en-US" b="0" i="0" dirty="0">
                <a:solidFill>
                  <a:schemeClr val="bg1"/>
                </a:solidFill>
                <a:effectLst/>
                <a:latin typeface="gg sans"/>
              </a:rPr>
              <a:t>, giving publishers an exclusive first-look opportunity</a:t>
            </a:r>
            <a:endParaRPr lang="en-US" dirty="0">
              <a:solidFill>
                <a:schemeClr val="bg1"/>
              </a:solidFill>
            </a:endParaRPr>
          </a:p>
          <a:p>
            <a:pPr>
              <a:defRPr sz="2000"/>
            </a:pPr>
            <a:endParaRPr lang="en-US" dirty="0">
              <a:solidFill>
                <a:schemeClr val="bg1"/>
              </a:solidFill>
            </a:endParaRPr>
          </a:p>
          <a:p>
            <a:r>
              <a:rPr lang="en-US" b="1" dirty="0">
                <a:solidFill>
                  <a:srgbClr val="FFC000"/>
                </a:solidFill>
              </a:rPr>
              <a:t>Proven Execution</a:t>
            </a:r>
            <a:r>
              <a:rPr lang="en-US" dirty="0">
                <a:solidFill>
                  <a:schemeClr val="bg1"/>
                </a:solidFill>
              </a:rPr>
              <a:t>: Bot Gaiden (</a:t>
            </a:r>
            <a:r>
              <a:rPr lang="en-US" dirty="0" err="1">
                <a:solidFill>
                  <a:schemeClr val="bg1"/>
                </a:solidFill>
              </a:rPr>
              <a:t>SwordSwipe</a:t>
            </a:r>
            <a:r>
              <a:rPr lang="en-US" dirty="0">
                <a:solidFill>
                  <a:schemeClr val="bg1"/>
                </a:solidFill>
              </a:rPr>
              <a:t> Studios) launched on all major platforms</a:t>
            </a:r>
            <a:br>
              <a:rPr lang="en-US" dirty="0">
                <a:solidFill>
                  <a:schemeClr val="bg1"/>
                </a:solidFill>
              </a:rPr>
            </a:br>
            <a:r>
              <a:rPr lang="en-US" b="1" dirty="0">
                <a:solidFill>
                  <a:srgbClr val="FFC000"/>
                </a:solidFill>
              </a:rPr>
              <a:t>Unique Positioning</a:t>
            </a:r>
            <a:r>
              <a:rPr lang="en-US" dirty="0">
                <a:solidFill>
                  <a:schemeClr val="bg1"/>
                </a:solidFill>
              </a:rPr>
              <a:t>: A </a:t>
            </a:r>
            <a:r>
              <a:rPr lang="en-US" dirty="0" err="1">
                <a:solidFill>
                  <a:schemeClr val="bg1"/>
                </a:solidFill>
              </a:rPr>
              <a:t>shmup</a:t>
            </a:r>
            <a:r>
              <a:rPr lang="en-US" dirty="0">
                <a:solidFill>
                  <a:schemeClr val="bg1"/>
                </a:solidFill>
              </a:rPr>
              <a:t> with depth, humor, and accessibility</a:t>
            </a:r>
            <a:br>
              <a:rPr lang="en-US" dirty="0">
                <a:solidFill>
                  <a:schemeClr val="bg1"/>
                </a:solidFill>
              </a:rPr>
            </a:br>
            <a:r>
              <a:rPr lang="en-US" b="1" dirty="0">
                <a:solidFill>
                  <a:srgbClr val="FFC000"/>
                </a:solidFill>
              </a:rPr>
              <a:t>Innovative Mechanics</a:t>
            </a:r>
            <a:r>
              <a:rPr lang="en-US" dirty="0">
                <a:solidFill>
                  <a:schemeClr val="bg1"/>
                </a:solidFill>
              </a:rPr>
              <a:t>: Size-changing, </a:t>
            </a:r>
            <a:r>
              <a:rPr lang="en-US" dirty="0" err="1">
                <a:solidFill>
                  <a:schemeClr val="bg1"/>
                </a:solidFill>
              </a:rPr>
              <a:t>powermagnet</a:t>
            </a:r>
            <a:r>
              <a:rPr lang="en-US" dirty="0">
                <a:solidFill>
                  <a:schemeClr val="bg1"/>
                </a:solidFill>
              </a:rPr>
              <a:t>, groove guard, mecha fights, co-op assist</a:t>
            </a:r>
            <a:br>
              <a:rPr lang="en-US" dirty="0">
                <a:solidFill>
                  <a:schemeClr val="bg1"/>
                </a:solidFill>
              </a:rPr>
            </a:br>
            <a:r>
              <a:rPr lang="en-US" b="1" dirty="0">
                <a:solidFill>
                  <a:srgbClr val="FFC000"/>
                </a:solidFill>
              </a:rPr>
              <a:t>Charm</a:t>
            </a:r>
            <a:r>
              <a:rPr lang="en-US" dirty="0">
                <a:solidFill>
                  <a:schemeClr val="bg1"/>
                </a:solidFill>
              </a:rPr>
              <a:t>: Vibrant visuals, thumping soundtrack, and genre fusion appeal</a:t>
            </a:r>
          </a:p>
        </p:txBody>
      </p:sp>
      <p:sp>
        <p:nvSpPr>
          <p:cNvPr id="7" name="Title 1">
            <a:extLst>
              <a:ext uri="{FF2B5EF4-FFF2-40B4-BE49-F238E27FC236}">
                <a16:creationId xmlns:a16="http://schemas.microsoft.com/office/drawing/2014/main" id="{5197A96B-3793-9A5C-F654-4B88F59F9D42}"/>
              </a:ext>
            </a:extLst>
          </p:cNvPr>
          <p:cNvSpPr txBox="1">
            <a:spLocks/>
          </p:cNvSpPr>
          <p:nvPr/>
        </p:nvSpPr>
        <p:spPr>
          <a:xfrm>
            <a:off x="711200" y="350862"/>
            <a:ext cx="8229600" cy="1143000"/>
          </a:xfrm>
          <a:prstGeom prst="rect">
            <a:avLst/>
          </a:prstGeom>
          <a:effectLst>
            <a:outerShdw dist="50800" dir="2700000" algn="ctr" rotWithShape="0">
              <a:srgbClr val="9A1111"/>
            </a:outerShdw>
          </a:effectLst>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a:solidFill>
                  <a:srgbClr val="EBC014"/>
                </a:solidFill>
                <a:latin typeface="BadaBoom BB" panose="020B0603050302020204" pitchFamily="34" charset="0"/>
              </a:rPr>
              <a:t>Why partner with me</a:t>
            </a:r>
            <a:endParaRPr lang="en-US" dirty="0"/>
          </a:p>
        </p:txBody>
      </p:sp>
      <p:pic>
        <p:nvPicPr>
          <p:cNvPr id="14" name="Picture 13">
            <a:extLst>
              <a:ext uri="{FF2B5EF4-FFF2-40B4-BE49-F238E27FC236}">
                <a16:creationId xmlns:a16="http://schemas.microsoft.com/office/drawing/2014/main" id="{AF2C4D36-15E8-1018-F02B-C4FB2BEA8744}"/>
              </a:ext>
            </a:extLst>
          </p:cNvPr>
          <p:cNvPicPr>
            <a:picLocks noChangeAspect="1"/>
          </p:cNvPicPr>
          <p:nvPr/>
        </p:nvPicPr>
        <p:blipFill>
          <a:blip r:embed="rId2"/>
          <a:stretch>
            <a:fillRect/>
          </a:stretch>
        </p:blipFill>
        <p:spPr>
          <a:xfrm>
            <a:off x="6895930" y="3415145"/>
            <a:ext cx="4358120" cy="3148393"/>
          </a:xfrm>
          <a:prstGeom prst="rect">
            <a:avLst/>
          </a:prstGeom>
        </p:spPr>
      </p:pic>
      <p:pic>
        <p:nvPicPr>
          <p:cNvPr id="16" name="Picture 15">
            <a:extLst>
              <a:ext uri="{FF2B5EF4-FFF2-40B4-BE49-F238E27FC236}">
                <a16:creationId xmlns:a16="http://schemas.microsoft.com/office/drawing/2014/main" id="{6CF69229-868D-A108-2FDD-F849F4006E18}"/>
              </a:ext>
            </a:extLst>
          </p:cNvPr>
          <p:cNvPicPr>
            <a:picLocks noChangeAspect="1"/>
          </p:cNvPicPr>
          <p:nvPr/>
        </p:nvPicPr>
        <p:blipFill>
          <a:blip r:embed="rId3"/>
          <a:stretch>
            <a:fillRect/>
          </a:stretch>
        </p:blipFill>
        <p:spPr>
          <a:xfrm>
            <a:off x="9849307" y="3429000"/>
            <a:ext cx="2091723" cy="2091723"/>
          </a:xfrm>
          <a:prstGeom prst="rect">
            <a:avLst/>
          </a:prstGeom>
        </p:spPr>
      </p:pic>
      <p:pic>
        <p:nvPicPr>
          <p:cNvPr id="2050" name="Picture 2" descr="Nintendo Switch - Wikipedia">
            <a:extLst>
              <a:ext uri="{FF2B5EF4-FFF2-40B4-BE49-F238E27FC236}">
                <a16:creationId xmlns:a16="http://schemas.microsoft.com/office/drawing/2014/main" id="{9DD93008-5D95-4EF6-DE87-169C9C52D8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0702" y="5157136"/>
            <a:ext cx="872595" cy="87259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Steam Logo Vector Files and more! by ...">
            <a:extLst>
              <a:ext uri="{FF2B5EF4-FFF2-40B4-BE49-F238E27FC236}">
                <a16:creationId xmlns:a16="http://schemas.microsoft.com/office/drawing/2014/main" id="{6474DE04-A0C1-5159-4831-F0DDB5C877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0702" y="4116746"/>
            <a:ext cx="1717921" cy="87259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Internal">
            <a:extLst>
              <a:ext uri="{FF2B5EF4-FFF2-40B4-BE49-F238E27FC236}">
                <a16:creationId xmlns:a16="http://schemas.microsoft.com/office/drawing/2014/main" id="{7D219D0B-3028-9A0D-5825-C2000F26306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28562" y="5156007"/>
            <a:ext cx="2380388" cy="87259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Xbox One Logo PNG Transparent &amp; SVG ...">
            <a:extLst>
              <a:ext uri="{FF2B5EF4-FFF2-40B4-BE49-F238E27FC236}">
                <a16:creationId xmlns:a16="http://schemas.microsoft.com/office/drawing/2014/main" id="{185F72CA-496A-A23D-2AF4-E5C16110D5A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15390" y="5154878"/>
            <a:ext cx="1166466" cy="873724"/>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PlayStation 5 Details Revealed | Sports ...">
            <a:extLst>
              <a:ext uri="{FF2B5EF4-FFF2-40B4-BE49-F238E27FC236}">
                <a16:creationId xmlns:a16="http://schemas.microsoft.com/office/drawing/2014/main" id="{1A49E57A-F2A4-CBF1-015B-071E933D0D5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63760" y="4116746"/>
            <a:ext cx="1745190" cy="872595"/>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playstation, ps5, ps4 logo free vector ...">
            <a:extLst>
              <a:ext uri="{FF2B5EF4-FFF2-40B4-BE49-F238E27FC236}">
                <a16:creationId xmlns:a16="http://schemas.microsoft.com/office/drawing/2014/main" id="{251FC268-2B6B-581A-7505-941E198C938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99052" y="4116746"/>
            <a:ext cx="1255230" cy="8725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11505</TotalTime>
  <Words>866</Words>
  <Application>Microsoft Office PowerPoint</Application>
  <PresentationFormat>Custom</PresentationFormat>
  <Paragraphs>79</Paragraphs>
  <Slides>10</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BadaBoom BB</vt:lpstr>
      <vt:lpstr>Calibri</vt:lpstr>
      <vt:lpstr>gg sans</vt:lpstr>
      <vt:lpstr>inherit</vt:lpstr>
      <vt:lpstr>Office Theme</vt:lpstr>
      <vt:lpstr>PowerPoint Presentation</vt:lpstr>
      <vt:lpstr>Innovating chaos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Douglas Pohl</dc:creator>
  <cp:keywords/>
  <dc:description>generated using python-pptx</dc:description>
  <cp:lastModifiedBy>Douglas Pohl</cp:lastModifiedBy>
  <cp:revision>99</cp:revision>
  <dcterms:created xsi:type="dcterms:W3CDTF">2013-01-27T09:14:16Z</dcterms:created>
  <dcterms:modified xsi:type="dcterms:W3CDTF">2025-05-27T09:16:10Z</dcterms:modified>
  <cp:category/>
</cp:coreProperties>
</file>